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5"/>
  </p:notesMasterIdLst>
  <p:sldIdLst>
    <p:sldId id="256" r:id="rId2"/>
    <p:sldId id="264" r:id="rId3"/>
    <p:sldId id="257" r:id="rId4"/>
    <p:sldId id="258" r:id="rId5"/>
    <p:sldId id="741" r:id="rId6"/>
    <p:sldId id="259" r:id="rId7"/>
    <p:sldId id="260" r:id="rId8"/>
    <p:sldId id="262" r:id="rId9"/>
    <p:sldId id="740" r:id="rId10"/>
    <p:sldId id="263" r:id="rId11"/>
    <p:sldId id="742" r:id="rId12"/>
    <p:sldId id="743" r:id="rId13"/>
    <p:sldId id="744" r:id="rId14"/>
  </p:sldIdLst>
  <p:sldSz cx="18288000" cy="10287000"/>
  <p:notesSz cx="6858000" cy="9144000"/>
  <p:embeddedFontLst>
    <p:embeddedFont>
      <p:font typeface="Amasis MT Pro Medium" panose="020B0604020202020204" charset="0"/>
      <p:regular r:id="rId16"/>
      <p:italic r:id="rId17"/>
    </p:embeddedFont>
    <p:embeddedFont>
      <p:font typeface="Arimo Bold" panose="020B0604020202020204" charset="0"/>
      <p:regular r:id="rId18"/>
      <p:bold r:id="rId19"/>
    </p:embeddedFont>
    <p:embeddedFont>
      <p:font typeface="Baskerville Old Face" panose="02020602080505020303" pitchFamily="18" charset="0"/>
      <p:regular r:id="rId20"/>
    </p:embeddedFon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HK Grotesk Pro Bold" panose="020B0604020202020204" charset="0"/>
      <p:regular r:id="rId25"/>
      <p:bold r:id="rId26"/>
    </p:embeddedFont>
    <p:embeddedFont>
      <p:font typeface="Montserrat" panose="020B0604020202020204" charset="0"/>
      <p:regular r:id="rId27"/>
      <p:bold r:id="rId28"/>
      <p:italic r:id="rId29"/>
      <p:boldItalic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 autoAdjust="0"/>
    <p:restoredTop sz="94626" autoAdjust="0"/>
  </p:normalViewPr>
  <p:slideViewPr>
    <p:cSldViewPr>
      <p:cViewPr varScale="1">
        <p:scale>
          <a:sx n="40" d="100"/>
          <a:sy n="40" d="100"/>
        </p:scale>
        <p:origin x="78" y="108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font" Target="fonts/font15.fntdata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,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1">
                <a:lumMod val="75000"/>
              </a:schemeClr>
            </a:solidFill>
          </c:spPr>
          <c:dPt>
            <c:idx val="0"/>
            <c:bubble3D val="0"/>
            <c:spPr>
              <a:solidFill>
                <a:srgbClr val="FFC0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FE4B-2A40-BD7B-5192B98F4A04}"/>
              </c:ext>
            </c:extLst>
          </c:dPt>
          <c:dPt>
            <c:idx val="1"/>
            <c:bubble3D val="0"/>
            <c:spPr>
              <a:solidFill>
                <a:schemeClr val="bg1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FD93-4D19-914B-2DC491D654F8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42</c:v>
                </c:pt>
                <c:pt idx="1">
                  <c:v>58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E4B-2A40-BD7B-5192B98F4A0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,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>
        <c:manualLayout>
          <c:layoutTarget val="inner"/>
          <c:xMode val="edge"/>
          <c:yMode val="edge"/>
          <c:x val="0.17252094849670571"/>
          <c:y val="9.4446961870613785E-2"/>
          <c:w val="0.65495792685408005"/>
          <c:h val="0.84494543497715457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FFC000"/>
            </a:solidFill>
          </c:spPr>
          <c:dPt>
            <c:idx val="0"/>
            <c:bubble3D val="0"/>
            <c:spPr>
              <a:solidFill>
                <a:srgbClr val="FFC0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2C98-2D46-BCC0-FE299FC6E799}"/>
              </c:ext>
            </c:extLst>
          </c:dPt>
          <c:dPt>
            <c:idx val="1"/>
            <c:bubble3D val="0"/>
            <c:spPr>
              <a:solidFill>
                <a:schemeClr val="bg1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2C98-2D46-BCC0-FE299FC6E799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</c:v>
                </c:pt>
                <c:pt idx="1">
                  <c:v>94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2C98-2D46-BCC0-FE299FC6E79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,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rgbClr val="FFC0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74DE-1B42-B8B7-B13ACC8BF082}"/>
              </c:ext>
            </c:extLst>
          </c:dPt>
          <c:dPt>
            <c:idx val="1"/>
            <c:bubble3D val="0"/>
            <c:spPr>
              <a:solidFill>
                <a:schemeClr val="bg1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74DE-1B42-B8B7-B13ACC8BF082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23</c:v>
                </c:pt>
                <c:pt idx="1">
                  <c:v>77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74DE-1B42-B8B7-B13ACC8BF08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21.02.2023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‹N›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 dirty="0"/>
              <a:t>LORY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 dirty="0"/>
              <a:t>MIRKO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707261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 dirty="0"/>
              <a:t>MIRKO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34498660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 dirty="0"/>
              <a:t>MIRKO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30271809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GIOI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9995254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GIOI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1809980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GIOI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664296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 dirty="0"/>
              <a:t>GABRIELA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 dirty="0"/>
              <a:t>MIRKO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 dirty="0"/>
              <a:t>MIRKO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it-IT" dirty="0"/>
              <a:t>LORY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7F220CB7-DCA5-4E5B-97F1-300CDD8D2AAB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907947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Layout personalizza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immagine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8288000" cy="10287000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/>
            </a:lvl1pPr>
          </a:lstStyle>
          <a:p>
            <a:pPr rtl="0"/>
            <a:r>
              <a:rPr lang="it-IT" noProof="0"/>
              <a:t>Trascina qui l'immagine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AAB8A1A3-5BFE-4E68-81F1-F52462776C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834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21118595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8.jpe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svg"/><Relationship Id="rId11" Type="http://schemas.openxmlformats.org/officeDocument/2006/relationships/chart" Target="../charts/chart3.xml"/><Relationship Id="rId5" Type="http://schemas.openxmlformats.org/officeDocument/2006/relationships/image" Target="../media/image49.png"/><Relationship Id="rId10" Type="http://schemas.openxmlformats.org/officeDocument/2006/relationships/chart" Target="../charts/chart2.xml"/><Relationship Id="rId4" Type="http://schemas.openxmlformats.org/officeDocument/2006/relationships/image" Target="../media/image2.png"/><Relationship Id="rId9" Type="http://schemas.openxmlformats.org/officeDocument/2006/relationships/chart" Target="../charts/char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Relationship Id="rId9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3.jpeg"/><Relationship Id="rId7" Type="http://schemas.openxmlformats.org/officeDocument/2006/relationships/image" Target="../media/image17.svg"/><Relationship Id="rId12" Type="http://schemas.openxmlformats.org/officeDocument/2006/relationships/image" Target="../media/image21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20.png"/><Relationship Id="rId5" Type="http://schemas.openxmlformats.org/officeDocument/2006/relationships/image" Target="../media/image15.svg"/><Relationship Id="rId10" Type="http://schemas.openxmlformats.org/officeDocument/2006/relationships/image" Target="../media/image19.svg"/><Relationship Id="rId4" Type="http://schemas.openxmlformats.org/officeDocument/2006/relationships/image" Target="../media/image14.png"/><Relationship Id="rId9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3.jpeg"/><Relationship Id="rId7" Type="http://schemas.openxmlformats.org/officeDocument/2006/relationships/image" Target="../media/image25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svg"/><Relationship Id="rId10" Type="http://schemas.openxmlformats.org/officeDocument/2006/relationships/image" Target="../media/image2.png"/><Relationship Id="rId4" Type="http://schemas.openxmlformats.org/officeDocument/2006/relationships/image" Target="../media/image22.png"/><Relationship Id="rId9" Type="http://schemas.openxmlformats.org/officeDocument/2006/relationships/image" Target="../media/image27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11" Type="http://schemas.openxmlformats.org/officeDocument/2006/relationships/image" Target="../media/image2.png"/><Relationship Id="rId5" Type="http://schemas.openxmlformats.org/officeDocument/2006/relationships/image" Target="../media/image30.svg"/><Relationship Id="rId10" Type="http://schemas.openxmlformats.org/officeDocument/2006/relationships/image" Target="../media/image35.sv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svg"/><Relationship Id="rId10" Type="http://schemas.openxmlformats.org/officeDocument/2006/relationships/image" Target="../media/image2.png"/><Relationship Id="rId4" Type="http://schemas.openxmlformats.org/officeDocument/2006/relationships/image" Target="../media/image37.png"/><Relationship Id="rId9" Type="http://schemas.openxmlformats.org/officeDocument/2006/relationships/image" Target="../media/image42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svg"/><Relationship Id="rId4" Type="http://schemas.openxmlformats.org/officeDocument/2006/relationships/image" Target="../media/image4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t="21875" b="2187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00000">
                <a:alpha val="88627"/>
              </a:srgbClr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6837920" y="7014241"/>
            <a:ext cx="4612184" cy="8047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59"/>
              </a:lnSpc>
            </a:pPr>
            <a:r>
              <a:rPr lang="en-US" sz="4800">
                <a:solidFill>
                  <a:srgbClr val="FFFFFF"/>
                </a:solidFill>
                <a:latin typeface="Arimo Bold"/>
              </a:rPr>
              <a:t>Barbooking.it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272539" y="9392494"/>
            <a:ext cx="7742944" cy="406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 spc="935">
                <a:solidFill>
                  <a:srgbClr val="FFFFFF"/>
                </a:solidFill>
                <a:latin typeface="Montserrat"/>
              </a:rPr>
              <a:t>THE JEAN MONNET SMART BAR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4772025" y="445498"/>
            <a:ext cx="8743950" cy="874395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t="7786" b="7786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028700" y="1127760"/>
            <a:ext cx="320040" cy="886072"/>
            <a:chOff x="0" y="0"/>
            <a:chExt cx="426720" cy="118143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26720" cy="1181481"/>
            </a:xfrm>
            <a:custGeom>
              <a:avLst/>
              <a:gdLst/>
              <a:ahLst/>
              <a:cxnLst/>
              <a:rect l="l" t="t" r="r" b="b"/>
              <a:pathLst>
                <a:path w="426720" h="1181481">
                  <a:moveTo>
                    <a:pt x="0" y="0"/>
                  </a:moveTo>
                  <a:lnTo>
                    <a:pt x="426720" y="0"/>
                  </a:lnTo>
                  <a:lnTo>
                    <a:pt x="426720" y="1181481"/>
                  </a:lnTo>
                  <a:lnTo>
                    <a:pt x="0" y="1181481"/>
                  </a:lnTo>
                  <a:close/>
                </a:path>
              </a:pathLst>
            </a:custGeom>
            <a:solidFill>
              <a:srgbClr val="2F2F2F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1396365" y="1118235"/>
            <a:ext cx="156210" cy="905122"/>
            <a:chOff x="0" y="0"/>
            <a:chExt cx="208280" cy="1206830"/>
          </a:xfrm>
        </p:grpSpPr>
        <p:sp>
          <p:nvSpPr>
            <p:cNvPr id="6" name="Freeform 6"/>
            <p:cNvSpPr/>
            <p:nvPr/>
          </p:nvSpPr>
          <p:spPr>
            <a:xfrm>
              <a:off x="12700" y="12700"/>
              <a:ext cx="182880" cy="1181481"/>
            </a:xfrm>
            <a:custGeom>
              <a:avLst/>
              <a:gdLst/>
              <a:ahLst/>
              <a:cxnLst/>
              <a:rect l="l" t="t" r="r" b="b"/>
              <a:pathLst>
                <a:path w="182880" h="1181481">
                  <a:moveTo>
                    <a:pt x="0" y="0"/>
                  </a:moveTo>
                  <a:lnTo>
                    <a:pt x="182880" y="0"/>
                  </a:lnTo>
                  <a:lnTo>
                    <a:pt x="182880" y="1181481"/>
                  </a:lnTo>
                  <a:lnTo>
                    <a:pt x="0" y="1181481"/>
                  </a:lnTo>
                  <a:close/>
                </a:path>
              </a:pathLst>
            </a:custGeom>
            <a:solidFill>
              <a:srgbClr val="FCD904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0" y="0"/>
              <a:ext cx="208280" cy="1206881"/>
            </a:xfrm>
            <a:custGeom>
              <a:avLst/>
              <a:gdLst/>
              <a:ahLst/>
              <a:cxnLst/>
              <a:rect l="l" t="t" r="r" b="b"/>
              <a:pathLst>
                <a:path w="208280" h="1206881">
                  <a:moveTo>
                    <a:pt x="12700" y="0"/>
                  </a:moveTo>
                  <a:lnTo>
                    <a:pt x="195580" y="0"/>
                  </a:lnTo>
                  <a:cubicBezTo>
                    <a:pt x="202565" y="0"/>
                    <a:pt x="208280" y="5715"/>
                    <a:pt x="208280" y="12700"/>
                  </a:cubicBezTo>
                  <a:lnTo>
                    <a:pt x="208280" y="1194181"/>
                  </a:lnTo>
                  <a:cubicBezTo>
                    <a:pt x="208280" y="1201166"/>
                    <a:pt x="202565" y="1206881"/>
                    <a:pt x="195580" y="1206881"/>
                  </a:cubicBezTo>
                  <a:lnTo>
                    <a:pt x="12700" y="1206881"/>
                  </a:lnTo>
                  <a:cubicBezTo>
                    <a:pt x="5715" y="1206881"/>
                    <a:pt x="0" y="1201166"/>
                    <a:pt x="0" y="1194181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1194181"/>
                  </a:lnTo>
                  <a:lnTo>
                    <a:pt x="12700" y="1194181"/>
                  </a:lnTo>
                  <a:lnTo>
                    <a:pt x="12700" y="1181481"/>
                  </a:lnTo>
                  <a:lnTo>
                    <a:pt x="195580" y="1181481"/>
                  </a:lnTo>
                  <a:lnTo>
                    <a:pt x="195580" y="1194181"/>
                  </a:lnTo>
                  <a:lnTo>
                    <a:pt x="182880" y="1194181"/>
                  </a:lnTo>
                  <a:lnTo>
                    <a:pt x="182880" y="12700"/>
                  </a:lnTo>
                  <a:lnTo>
                    <a:pt x="195580" y="12700"/>
                  </a:lnTo>
                  <a:lnTo>
                    <a:pt x="195580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FCD904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0" y="4911827"/>
            <a:ext cx="18288000" cy="5375173"/>
            <a:chOff x="0" y="0"/>
            <a:chExt cx="24384000" cy="725808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4384000" cy="7258141"/>
            </a:xfrm>
            <a:custGeom>
              <a:avLst/>
              <a:gdLst/>
              <a:ahLst/>
              <a:cxnLst/>
              <a:rect l="l" t="t" r="r" b="b"/>
              <a:pathLst>
                <a:path w="24384000" h="7258141">
                  <a:moveTo>
                    <a:pt x="0" y="0"/>
                  </a:moveTo>
                  <a:lnTo>
                    <a:pt x="24384000" y="0"/>
                  </a:lnTo>
                  <a:lnTo>
                    <a:pt x="24384000" y="7258141"/>
                  </a:lnTo>
                  <a:lnTo>
                    <a:pt x="0" y="7258141"/>
                  </a:lnTo>
                  <a:close/>
                </a:path>
              </a:pathLst>
            </a:custGeom>
            <a:solidFill>
              <a:srgbClr val="2F2F2F"/>
            </a:solidFill>
          </p:spPr>
        </p:sp>
      </p:grpSp>
      <p:grpSp>
        <p:nvGrpSpPr>
          <p:cNvPr id="31" name="Group 31"/>
          <p:cNvGrpSpPr/>
          <p:nvPr/>
        </p:nvGrpSpPr>
        <p:grpSpPr>
          <a:xfrm>
            <a:off x="17776709" y="213112"/>
            <a:ext cx="156210" cy="905122"/>
            <a:chOff x="0" y="0"/>
            <a:chExt cx="208280" cy="1206830"/>
          </a:xfrm>
        </p:grpSpPr>
        <p:sp>
          <p:nvSpPr>
            <p:cNvPr id="32" name="Freeform 32"/>
            <p:cNvSpPr/>
            <p:nvPr/>
          </p:nvSpPr>
          <p:spPr>
            <a:xfrm>
              <a:off x="12700" y="12700"/>
              <a:ext cx="182880" cy="1181481"/>
            </a:xfrm>
            <a:custGeom>
              <a:avLst/>
              <a:gdLst/>
              <a:ahLst/>
              <a:cxnLst/>
              <a:rect l="l" t="t" r="r" b="b"/>
              <a:pathLst>
                <a:path w="182880" h="1181481">
                  <a:moveTo>
                    <a:pt x="0" y="0"/>
                  </a:moveTo>
                  <a:lnTo>
                    <a:pt x="182880" y="0"/>
                  </a:lnTo>
                  <a:lnTo>
                    <a:pt x="182880" y="1181481"/>
                  </a:lnTo>
                  <a:lnTo>
                    <a:pt x="0" y="1181481"/>
                  </a:lnTo>
                  <a:close/>
                </a:path>
              </a:pathLst>
            </a:custGeom>
            <a:solidFill>
              <a:srgbClr val="FCD904"/>
            </a:solidFill>
          </p:spPr>
        </p:sp>
        <p:sp>
          <p:nvSpPr>
            <p:cNvPr id="33" name="Freeform 33"/>
            <p:cNvSpPr/>
            <p:nvPr/>
          </p:nvSpPr>
          <p:spPr>
            <a:xfrm>
              <a:off x="0" y="0"/>
              <a:ext cx="208280" cy="1206881"/>
            </a:xfrm>
            <a:custGeom>
              <a:avLst/>
              <a:gdLst/>
              <a:ahLst/>
              <a:cxnLst/>
              <a:rect l="l" t="t" r="r" b="b"/>
              <a:pathLst>
                <a:path w="208280" h="1206881">
                  <a:moveTo>
                    <a:pt x="12700" y="0"/>
                  </a:moveTo>
                  <a:lnTo>
                    <a:pt x="195580" y="0"/>
                  </a:lnTo>
                  <a:cubicBezTo>
                    <a:pt x="202565" y="0"/>
                    <a:pt x="208280" y="5715"/>
                    <a:pt x="208280" y="12700"/>
                  </a:cubicBezTo>
                  <a:lnTo>
                    <a:pt x="208280" y="1194181"/>
                  </a:lnTo>
                  <a:cubicBezTo>
                    <a:pt x="208280" y="1201166"/>
                    <a:pt x="202565" y="1206881"/>
                    <a:pt x="195580" y="1206881"/>
                  </a:cubicBezTo>
                  <a:lnTo>
                    <a:pt x="12700" y="1206881"/>
                  </a:lnTo>
                  <a:cubicBezTo>
                    <a:pt x="5715" y="1206881"/>
                    <a:pt x="0" y="1201166"/>
                    <a:pt x="0" y="1194181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1194181"/>
                  </a:lnTo>
                  <a:lnTo>
                    <a:pt x="12700" y="1194181"/>
                  </a:lnTo>
                  <a:lnTo>
                    <a:pt x="12700" y="1181481"/>
                  </a:lnTo>
                  <a:lnTo>
                    <a:pt x="195580" y="1181481"/>
                  </a:lnTo>
                  <a:lnTo>
                    <a:pt x="195580" y="1194181"/>
                  </a:lnTo>
                  <a:lnTo>
                    <a:pt x="182880" y="1194181"/>
                  </a:lnTo>
                  <a:lnTo>
                    <a:pt x="182880" y="12700"/>
                  </a:lnTo>
                  <a:lnTo>
                    <a:pt x="195580" y="12700"/>
                  </a:lnTo>
                  <a:lnTo>
                    <a:pt x="195580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FCD904"/>
            </a:solidFill>
          </p:spPr>
        </p:sp>
      </p:grpSp>
      <p:pic>
        <p:nvPicPr>
          <p:cNvPr id="34" name="Picture 3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0" y="8774163"/>
            <a:ext cx="1512837" cy="1512837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2867061" y="7237936"/>
            <a:ext cx="2000173" cy="1587638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7"/>
          <a:srcRect l="31155" t="17761" r="30375" b="19399"/>
          <a:stretch>
            <a:fillRect/>
          </a:stretch>
        </p:blipFill>
        <p:spPr>
          <a:xfrm>
            <a:off x="8533008" y="7113486"/>
            <a:ext cx="1581020" cy="1836539"/>
          </a:xfrm>
          <a:prstGeom prst="rect">
            <a:avLst/>
          </a:prstGeom>
        </p:spPr>
      </p:pic>
      <p:pic>
        <p:nvPicPr>
          <p:cNvPr id="37" name="Picture 37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3642716" y="6973297"/>
            <a:ext cx="1968026" cy="1968026"/>
          </a:xfrm>
          <a:prstGeom prst="rect">
            <a:avLst/>
          </a:prstGeom>
        </p:spPr>
      </p:pic>
      <p:sp>
        <p:nvSpPr>
          <p:cNvPr id="38" name="TextBox 38"/>
          <p:cNvSpPr txBox="1"/>
          <p:nvPr/>
        </p:nvSpPr>
        <p:spPr>
          <a:xfrm>
            <a:off x="1686249" y="1311269"/>
            <a:ext cx="10702885" cy="589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08"/>
              </a:lnSpc>
            </a:pPr>
            <a:r>
              <a:rPr lang="en-US" sz="4800" dirty="0">
                <a:solidFill>
                  <a:srgbClr val="FCD904"/>
                </a:solidFill>
                <a:latin typeface="Amasis MT Pro Medium" panose="02040604050005020304" pitchFamily="18" charset="0"/>
                <a:ea typeface="Open Sans Extra Bold" panose="020B0604020202020204" charset="0"/>
                <a:cs typeface="Open Sans Extra Bold" panose="020B0604020202020204" charset="0"/>
              </a:rPr>
              <a:t>Le </a:t>
            </a:r>
            <a:r>
              <a:rPr lang="en-US" sz="4800" dirty="0" err="1">
                <a:solidFill>
                  <a:srgbClr val="FCD904"/>
                </a:solidFill>
                <a:latin typeface="Amasis MT Pro Medium" panose="02040604050005020304" pitchFamily="18" charset="0"/>
                <a:ea typeface="Open Sans Extra Bold" panose="020B0604020202020204" charset="0"/>
                <a:cs typeface="Open Sans Extra Bold" panose="020B0604020202020204" charset="0"/>
              </a:rPr>
              <a:t>preferenze</a:t>
            </a:r>
            <a:r>
              <a:rPr lang="en-US" sz="4800" dirty="0">
                <a:solidFill>
                  <a:srgbClr val="FCD904"/>
                </a:solidFill>
                <a:latin typeface="Amasis MT Pro Medium" panose="02040604050005020304" pitchFamily="18" charset="0"/>
                <a:ea typeface="Open Sans Extra Bold" panose="020B0604020202020204" charset="0"/>
                <a:cs typeface="Open Sans Extra Bold" panose="020B0604020202020204" charset="0"/>
              </a:rPr>
              <a:t> </a:t>
            </a:r>
            <a:r>
              <a:rPr lang="en-US" sz="4800" dirty="0" err="1">
                <a:solidFill>
                  <a:srgbClr val="FCD904"/>
                </a:solidFill>
                <a:latin typeface="Amasis MT Pro Medium" panose="02040604050005020304" pitchFamily="18" charset="0"/>
                <a:ea typeface="Open Sans Extra Bold" panose="020B0604020202020204" charset="0"/>
                <a:cs typeface="Open Sans Extra Bold" panose="020B0604020202020204" charset="0"/>
              </a:rPr>
              <a:t>dei</a:t>
            </a:r>
            <a:r>
              <a:rPr lang="en-US" sz="4800" dirty="0">
                <a:solidFill>
                  <a:srgbClr val="FCD904"/>
                </a:solidFill>
                <a:latin typeface="Amasis MT Pro Medium" panose="02040604050005020304" pitchFamily="18" charset="0"/>
                <a:ea typeface="Open Sans Extra Bold" panose="020B0604020202020204" charset="0"/>
                <a:cs typeface="Open Sans Extra Bold" panose="020B0604020202020204" charset="0"/>
              </a:rPr>
              <a:t> </a:t>
            </a:r>
            <a:r>
              <a:rPr lang="en-US" sz="4800" dirty="0" err="1">
                <a:solidFill>
                  <a:srgbClr val="FCD904"/>
                </a:solidFill>
                <a:latin typeface="Amasis MT Pro Medium" panose="02040604050005020304" pitchFamily="18" charset="0"/>
                <a:ea typeface="Open Sans Extra Bold" panose="020B0604020202020204" charset="0"/>
                <a:cs typeface="Open Sans Extra Bold" panose="020B0604020202020204" charset="0"/>
              </a:rPr>
              <a:t>consumatori</a:t>
            </a:r>
            <a:endParaRPr lang="en-US" sz="4800" dirty="0">
              <a:solidFill>
                <a:srgbClr val="FCD904"/>
              </a:solidFill>
              <a:latin typeface="Amasis MT Pro Medium" panose="02040604050005020304" pitchFamily="18" charset="0"/>
              <a:ea typeface="Open Sans Extra Bold" panose="020B0604020202020204" charset="0"/>
              <a:cs typeface="Open Sans Extra Bold" panose="020B0604020202020204" charset="0"/>
            </a:endParaRPr>
          </a:p>
        </p:txBody>
      </p:sp>
      <p:graphicFrame>
        <p:nvGraphicFramePr>
          <p:cNvPr id="39" name="Chart 38">
            <a:extLst>
              <a:ext uri="{FF2B5EF4-FFF2-40B4-BE49-F238E27FC236}">
                <a16:creationId xmlns:a16="http://schemas.microsoft.com/office/drawing/2014/main" id="{501964ED-0D54-1F9B-1D92-CD63E8673E5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65276662"/>
              </p:ext>
            </p:extLst>
          </p:nvPr>
        </p:nvGraphicFramePr>
        <p:xfrm>
          <a:off x="1015454" y="2703523"/>
          <a:ext cx="5676899" cy="44004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grpSp>
        <p:nvGrpSpPr>
          <p:cNvPr id="14" name="Group 14"/>
          <p:cNvGrpSpPr/>
          <p:nvPr/>
        </p:nvGrpSpPr>
        <p:grpSpPr>
          <a:xfrm>
            <a:off x="3071946" y="4254409"/>
            <a:ext cx="1590404" cy="1590402"/>
            <a:chOff x="0" y="0"/>
            <a:chExt cx="2120538" cy="2120536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120646" cy="2120646"/>
            </a:xfrm>
            <a:custGeom>
              <a:avLst/>
              <a:gdLst/>
              <a:ahLst/>
              <a:cxnLst/>
              <a:rect l="l" t="t" r="r" b="b"/>
              <a:pathLst>
                <a:path w="2120646" h="2120646">
                  <a:moveTo>
                    <a:pt x="0" y="1060323"/>
                  </a:moveTo>
                  <a:cubicBezTo>
                    <a:pt x="0" y="474726"/>
                    <a:pt x="474726" y="0"/>
                    <a:pt x="1060323" y="0"/>
                  </a:cubicBezTo>
                  <a:cubicBezTo>
                    <a:pt x="1645920" y="0"/>
                    <a:pt x="2120646" y="474726"/>
                    <a:pt x="2120646" y="1060323"/>
                  </a:cubicBezTo>
                  <a:cubicBezTo>
                    <a:pt x="2120646" y="1645920"/>
                    <a:pt x="1645920" y="2120646"/>
                    <a:pt x="1060323" y="2120646"/>
                  </a:cubicBezTo>
                  <a:cubicBezTo>
                    <a:pt x="474726" y="2120646"/>
                    <a:pt x="0" y="1645793"/>
                    <a:pt x="0" y="1060323"/>
                  </a:cubicBezTo>
                  <a:close/>
                </a:path>
              </a:pathLst>
            </a:custGeom>
            <a:solidFill>
              <a:srgbClr val="2F2F2F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19050"/>
              <a:ext cx="2120538" cy="21395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0"/>
                </a:lnSpc>
              </a:pPr>
              <a:r>
                <a:rPr lang="en-US" sz="3000" dirty="0">
                  <a:solidFill>
                    <a:srgbClr val="FFFFFF"/>
                  </a:solidFill>
                  <a:latin typeface="Amasis MT Pro Medium" panose="02040604050005020304" pitchFamily="18" charset="0"/>
                </a:rPr>
                <a:t>42%</a:t>
              </a:r>
            </a:p>
          </p:txBody>
        </p:sp>
      </p:grpSp>
      <p:graphicFrame>
        <p:nvGraphicFramePr>
          <p:cNvPr id="40" name="Chart 39">
            <a:extLst>
              <a:ext uri="{FF2B5EF4-FFF2-40B4-BE49-F238E27FC236}">
                <a16:creationId xmlns:a16="http://schemas.microsoft.com/office/drawing/2014/main" id="{5B9219DF-9A67-7E89-0C20-C347D4A1861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45787927"/>
              </p:ext>
            </p:extLst>
          </p:nvPr>
        </p:nvGraphicFramePr>
        <p:xfrm>
          <a:off x="11901656" y="2678132"/>
          <a:ext cx="5676899" cy="44004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graphicFrame>
        <p:nvGraphicFramePr>
          <p:cNvPr id="41" name="Chart 40">
            <a:extLst>
              <a:ext uri="{FF2B5EF4-FFF2-40B4-BE49-F238E27FC236}">
                <a16:creationId xmlns:a16="http://schemas.microsoft.com/office/drawing/2014/main" id="{EF5CC45B-E062-7FB5-07DF-50F0F4E304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56924576"/>
              </p:ext>
            </p:extLst>
          </p:nvPr>
        </p:nvGraphicFramePr>
        <p:xfrm>
          <a:off x="6458555" y="2652740"/>
          <a:ext cx="5676899" cy="44004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"/>
          </a:graphicData>
        </a:graphic>
      </p:graphicFrame>
      <p:grpSp>
        <p:nvGrpSpPr>
          <p:cNvPr id="21" name="Group 21"/>
          <p:cNvGrpSpPr/>
          <p:nvPr/>
        </p:nvGrpSpPr>
        <p:grpSpPr>
          <a:xfrm>
            <a:off x="8523624" y="4245783"/>
            <a:ext cx="1590485" cy="1604772"/>
            <a:chOff x="0" y="-19050"/>
            <a:chExt cx="2120646" cy="2139696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2120646" cy="2120646"/>
            </a:xfrm>
            <a:custGeom>
              <a:avLst/>
              <a:gdLst/>
              <a:ahLst/>
              <a:cxnLst/>
              <a:rect l="l" t="t" r="r" b="b"/>
              <a:pathLst>
                <a:path w="2120646" h="2120646">
                  <a:moveTo>
                    <a:pt x="0" y="1060323"/>
                  </a:moveTo>
                  <a:cubicBezTo>
                    <a:pt x="0" y="474726"/>
                    <a:pt x="474726" y="0"/>
                    <a:pt x="1060323" y="0"/>
                  </a:cubicBezTo>
                  <a:cubicBezTo>
                    <a:pt x="1645920" y="0"/>
                    <a:pt x="2120646" y="474726"/>
                    <a:pt x="2120646" y="1060323"/>
                  </a:cubicBezTo>
                  <a:cubicBezTo>
                    <a:pt x="2120646" y="1645920"/>
                    <a:pt x="1645920" y="2120646"/>
                    <a:pt x="1060323" y="2120646"/>
                  </a:cubicBezTo>
                  <a:cubicBezTo>
                    <a:pt x="474726" y="2120646"/>
                    <a:pt x="0" y="1645793"/>
                    <a:pt x="0" y="1060323"/>
                  </a:cubicBezTo>
                  <a:close/>
                </a:path>
              </a:pathLst>
            </a:custGeom>
            <a:solidFill>
              <a:srgbClr val="2F2F2F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19050"/>
              <a:ext cx="2120538" cy="21395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0"/>
                </a:lnSpc>
              </a:pPr>
              <a:r>
                <a:rPr lang="en-US" sz="3000" dirty="0">
                  <a:solidFill>
                    <a:srgbClr val="FFFFFF"/>
                  </a:solidFill>
                  <a:latin typeface="Amasis MT Pro Medium" panose="02040604050005020304" pitchFamily="18" charset="0"/>
                </a:rPr>
                <a:t>23%</a:t>
              </a:r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13944904" y="4116585"/>
            <a:ext cx="1590404" cy="1590402"/>
            <a:chOff x="0" y="0"/>
            <a:chExt cx="2120538" cy="2120536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2120646" cy="2120646"/>
            </a:xfrm>
            <a:custGeom>
              <a:avLst/>
              <a:gdLst/>
              <a:ahLst/>
              <a:cxnLst/>
              <a:rect l="l" t="t" r="r" b="b"/>
              <a:pathLst>
                <a:path w="2120646" h="2120646">
                  <a:moveTo>
                    <a:pt x="0" y="1060323"/>
                  </a:moveTo>
                  <a:cubicBezTo>
                    <a:pt x="0" y="474726"/>
                    <a:pt x="474726" y="0"/>
                    <a:pt x="1060323" y="0"/>
                  </a:cubicBezTo>
                  <a:cubicBezTo>
                    <a:pt x="1645920" y="0"/>
                    <a:pt x="2120646" y="474726"/>
                    <a:pt x="2120646" y="1060323"/>
                  </a:cubicBezTo>
                  <a:cubicBezTo>
                    <a:pt x="2120646" y="1645920"/>
                    <a:pt x="1645920" y="2120646"/>
                    <a:pt x="1060323" y="2120646"/>
                  </a:cubicBezTo>
                  <a:cubicBezTo>
                    <a:pt x="474726" y="2120646"/>
                    <a:pt x="0" y="1645793"/>
                    <a:pt x="0" y="1060323"/>
                  </a:cubicBezTo>
                  <a:close/>
                </a:path>
              </a:pathLst>
            </a:custGeom>
            <a:solidFill>
              <a:srgbClr val="2F2F2F"/>
            </a:solidFill>
          </p:spPr>
        </p:sp>
        <p:sp>
          <p:nvSpPr>
            <p:cNvPr id="30" name="TextBox 30"/>
            <p:cNvSpPr txBox="1"/>
            <p:nvPr/>
          </p:nvSpPr>
          <p:spPr>
            <a:xfrm>
              <a:off x="0" y="-19050"/>
              <a:ext cx="2120538" cy="21395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0"/>
                </a:lnSpc>
              </a:pPr>
              <a:r>
                <a:rPr lang="en-US" sz="3000" dirty="0">
                  <a:solidFill>
                    <a:srgbClr val="FFFFFF"/>
                  </a:solidFill>
                  <a:latin typeface="Amasis MT Pro Medium" panose="02040604050005020304" pitchFamily="18" charset="0"/>
                </a:rPr>
                <a:t>6%</a:t>
              </a:r>
            </a:p>
          </p:txBody>
        </p:sp>
      </p:grpSp>
    </p:spTree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3297643">
            <a:off x="-3797644" y="2977071"/>
            <a:ext cx="19376492" cy="4191057"/>
            <a:chOff x="0" y="0"/>
            <a:chExt cx="7588051" cy="16412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588051" cy="1641265"/>
            </a:xfrm>
            <a:custGeom>
              <a:avLst/>
              <a:gdLst/>
              <a:ahLst/>
              <a:cxnLst/>
              <a:rect l="l" t="t" r="r" b="b"/>
              <a:pathLst>
                <a:path w="7588051" h="1641265">
                  <a:moveTo>
                    <a:pt x="0" y="0"/>
                  </a:moveTo>
                  <a:lnTo>
                    <a:pt x="7588051" y="0"/>
                  </a:lnTo>
                  <a:lnTo>
                    <a:pt x="7588051" y="1641265"/>
                  </a:lnTo>
                  <a:lnTo>
                    <a:pt x="0" y="1641265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4" name="AutoShape 4"/>
          <p:cNvSpPr/>
          <p:nvPr/>
        </p:nvSpPr>
        <p:spPr>
          <a:xfrm rot="-2700000">
            <a:off x="11595920" y="4610112"/>
            <a:ext cx="277759" cy="4463816"/>
          </a:xfrm>
          <a:prstGeom prst="line">
            <a:avLst/>
          </a:prstGeom>
          <a:ln w="400050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 rot="-2700000" flipH="1" flipV="1">
            <a:off x="1992682" y="2967324"/>
            <a:ext cx="206506" cy="4210552"/>
          </a:xfrm>
          <a:prstGeom prst="line">
            <a:avLst/>
          </a:prstGeom>
          <a:ln w="400050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0" y="8774163"/>
            <a:ext cx="1512837" cy="1512837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39F82E93-360D-4BA6-AC28-5A6C74E526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820989"/>
            <a:ext cx="5424747" cy="809379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aphicFrame>
        <p:nvGraphicFramePr>
          <p:cNvPr id="19" name="Tabella 18">
            <a:extLst>
              <a:ext uri="{FF2B5EF4-FFF2-40B4-BE49-F238E27FC236}">
                <a16:creationId xmlns:a16="http://schemas.microsoft.com/office/drawing/2014/main" id="{031510F4-B14E-45A4-A974-8CBB0DEB17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0044825"/>
              </p:ext>
            </p:extLst>
          </p:nvPr>
        </p:nvGraphicFramePr>
        <p:xfrm>
          <a:off x="7261834" y="2317507"/>
          <a:ext cx="9197366" cy="3460657"/>
        </p:xfrm>
        <a:graphic>
          <a:graphicData uri="http://schemas.openxmlformats.org/drawingml/2006/table">
            <a:tbl>
              <a:tblPr/>
              <a:tblGrid>
                <a:gridCol w="3653159">
                  <a:extLst>
                    <a:ext uri="{9D8B030D-6E8A-4147-A177-3AD203B41FA5}">
                      <a16:colId xmlns:a16="http://schemas.microsoft.com/office/drawing/2014/main" val="714177450"/>
                    </a:ext>
                  </a:extLst>
                </a:gridCol>
                <a:gridCol w="5544207">
                  <a:extLst>
                    <a:ext uri="{9D8B030D-6E8A-4147-A177-3AD203B41FA5}">
                      <a16:colId xmlns:a16="http://schemas.microsoft.com/office/drawing/2014/main" val="170747741"/>
                    </a:ext>
                  </a:extLst>
                </a:gridCol>
              </a:tblGrid>
              <a:tr h="333549">
                <a:tc>
                  <a:txBody>
                    <a:bodyPr/>
                    <a:lstStyle/>
                    <a:p>
                      <a:pPr algn="l" rtl="0" fontAlgn="base"/>
                      <a:r>
                        <a:rPr lang="it-IT" sz="1800" b="0" i="0" dirty="0">
                          <a:solidFill>
                            <a:schemeClr val="bg1"/>
                          </a:solidFill>
                          <a:effectLst/>
                          <a:latin typeface="Baskerville Old Face" panose="02020602080505020303" pitchFamily="18" charset="0"/>
                        </a:rPr>
                        <a:t>Abbonamento mensile </a:t>
                      </a:r>
                      <a:r>
                        <a:rPr lang="it-IT" sz="1800" b="0" i="0" dirty="0" err="1">
                          <a:solidFill>
                            <a:schemeClr val="bg1"/>
                          </a:solidFill>
                          <a:effectLst/>
                          <a:latin typeface="Baskerville Old Face" panose="02020602080505020303" pitchFamily="18" charset="0"/>
                        </a:rPr>
                        <a:t>Shopify</a:t>
                      </a:r>
                      <a:r>
                        <a:rPr lang="it-IT" sz="1800" b="0" i="0" dirty="0">
                          <a:solidFill>
                            <a:schemeClr val="bg1"/>
                          </a:solidFill>
                          <a:effectLst/>
                          <a:latin typeface="Baskerville Old Face" panose="02020602080505020303" pitchFamily="18" charset="0"/>
                        </a:rPr>
                        <a:t> </a:t>
                      </a:r>
                      <a:endParaRPr lang="it-IT" sz="3600" b="0" i="0" dirty="0">
                        <a:solidFill>
                          <a:schemeClr val="bg1"/>
                        </a:solidFill>
                        <a:effectLst/>
                        <a:latin typeface="Baskerville Old Face" panose="02020602080505020303" pitchFamily="18" charset="0"/>
                      </a:endParaRPr>
                    </a:p>
                  </a:txBody>
                  <a:tcPr marL="75643" marR="75643" marT="37821" marB="37821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it-IT" sz="1800" b="0" i="0" dirty="0">
                          <a:solidFill>
                            <a:schemeClr val="bg1"/>
                          </a:solidFill>
                          <a:effectLst/>
                          <a:latin typeface="Baskerville Old Face" panose="02020602080505020303" pitchFamily="18" charset="0"/>
                        </a:rPr>
                        <a:t>252€/y </a:t>
                      </a:r>
                      <a:endParaRPr lang="it-IT" sz="3600" b="0" i="0" dirty="0">
                        <a:solidFill>
                          <a:schemeClr val="bg1"/>
                        </a:solidFill>
                        <a:effectLst/>
                        <a:latin typeface="Baskerville Old Face" panose="02020602080505020303" pitchFamily="18" charset="0"/>
                      </a:endParaRPr>
                    </a:p>
                  </a:txBody>
                  <a:tcPr marL="75643" marR="75643" marT="37821" marB="37821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585416"/>
                  </a:ext>
                </a:extLst>
              </a:tr>
              <a:tr h="462283">
                <a:tc>
                  <a:txBody>
                    <a:bodyPr/>
                    <a:lstStyle/>
                    <a:p>
                      <a:pPr algn="l" rtl="0" fontAlgn="base"/>
                      <a:r>
                        <a:rPr lang="it-IT" sz="1800" b="0" i="0" dirty="0">
                          <a:solidFill>
                            <a:schemeClr val="bg1"/>
                          </a:solidFill>
                          <a:effectLst/>
                          <a:latin typeface="Baskerville Old Face" panose="02020602080505020303" pitchFamily="18" charset="0"/>
                        </a:rPr>
                        <a:t>Commissione dei pagamenti online </a:t>
                      </a:r>
                      <a:endParaRPr lang="it-IT" sz="3600" b="0" i="0" dirty="0">
                        <a:solidFill>
                          <a:schemeClr val="bg1"/>
                        </a:solidFill>
                        <a:effectLst/>
                        <a:latin typeface="Baskerville Old Face" panose="02020602080505020303" pitchFamily="18" charset="0"/>
                      </a:endParaRPr>
                    </a:p>
                  </a:txBody>
                  <a:tcPr marL="75643" marR="75643" marT="37821" marB="37821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it-IT" sz="1800" b="0" i="0" dirty="0">
                          <a:solidFill>
                            <a:schemeClr val="bg1"/>
                          </a:solidFill>
                          <a:effectLst/>
                          <a:latin typeface="Baskerville Old Face" panose="02020602080505020303" pitchFamily="18" charset="0"/>
                        </a:rPr>
                        <a:t>2,9% + 30 centesimi per ogni transazione </a:t>
                      </a:r>
                      <a:endParaRPr lang="it-IT" sz="3600" b="0" i="0" dirty="0">
                        <a:solidFill>
                          <a:schemeClr val="bg1"/>
                        </a:solidFill>
                        <a:effectLst/>
                        <a:latin typeface="Baskerville Old Face" panose="02020602080505020303" pitchFamily="18" charset="0"/>
                      </a:endParaRPr>
                    </a:p>
                  </a:txBody>
                  <a:tcPr marL="75643" marR="75643" marT="37821" marB="37821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1402789"/>
                  </a:ext>
                </a:extLst>
              </a:tr>
              <a:tr h="462283">
                <a:tc>
                  <a:txBody>
                    <a:bodyPr/>
                    <a:lstStyle/>
                    <a:p>
                      <a:pPr algn="l" rtl="0" fontAlgn="base"/>
                      <a:r>
                        <a:rPr lang="it-IT" sz="1800" b="0" i="0" dirty="0">
                          <a:solidFill>
                            <a:schemeClr val="bg1"/>
                          </a:solidFill>
                          <a:effectLst/>
                          <a:latin typeface="Baskerville Old Face" panose="02020602080505020303" pitchFamily="18" charset="0"/>
                        </a:rPr>
                        <a:t>Tecnico per la gestione del servizio </a:t>
                      </a:r>
                      <a:endParaRPr lang="it-IT" sz="3600" b="0" i="0" dirty="0">
                        <a:solidFill>
                          <a:schemeClr val="bg1"/>
                        </a:solidFill>
                        <a:effectLst/>
                        <a:latin typeface="Baskerville Old Face" panose="02020602080505020303" pitchFamily="18" charset="0"/>
                      </a:endParaRPr>
                    </a:p>
                    <a:p>
                      <a:pPr algn="l" rtl="0" fontAlgn="base"/>
                      <a:r>
                        <a:rPr lang="it-IT" sz="1800" b="0" i="0" dirty="0">
                          <a:solidFill>
                            <a:schemeClr val="bg1"/>
                          </a:solidFill>
                          <a:effectLst/>
                          <a:latin typeface="Baskerville Old Face" panose="02020602080505020303" pitchFamily="18" charset="0"/>
                        </a:rPr>
                        <a:t> -abbonamento annuo - opzionale </a:t>
                      </a:r>
                      <a:endParaRPr lang="it-IT" sz="3600" b="0" i="0" dirty="0">
                        <a:solidFill>
                          <a:schemeClr val="bg1"/>
                        </a:solidFill>
                        <a:effectLst/>
                        <a:latin typeface="Baskerville Old Face" panose="02020602080505020303" pitchFamily="18" charset="0"/>
                      </a:endParaRPr>
                    </a:p>
                  </a:txBody>
                  <a:tcPr marL="75643" marR="75643" marT="37821" marB="37821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it-IT" sz="1800" b="0" i="0" dirty="0">
                          <a:solidFill>
                            <a:schemeClr val="bg1"/>
                          </a:solidFill>
                          <a:effectLst/>
                          <a:latin typeface="Baskerville Old Face" panose="02020602080505020303" pitchFamily="18" charset="0"/>
                        </a:rPr>
                        <a:t>500€ /y </a:t>
                      </a:r>
                      <a:endParaRPr lang="it-IT" sz="3600" b="0" i="0" dirty="0">
                        <a:solidFill>
                          <a:schemeClr val="bg1"/>
                        </a:solidFill>
                        <a:effectLst/>
                        <a:latin typeface="Baskerville Old Face" panose="02020602080505020303" pitchFamily="18" charset="0"/>
                      </a:endParaRPr>
                    </a:p>
                  </a:txBody>
                  <a:tcPr marL="75643" marR="75643" marT="37821" marB="37821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2381891"/>
                  </a:ext>
                </a:extLst>
              </a:tr>
              <a:tr h="333549">
                <a:tc>
                  <a:txBody>
                    <a:bodyPr/>
                    <a:lstStyle/>
                    <a:p>
                      <a:pPr algn="l" rtl="0" fontAlgn="base"/>
                      <a:r>
                        <a:rPr lang="it-IT" sz="1800" b="0" i="0" dirty="0">
                          <a:solidFill>
                            <a:schemeClr val="bg1"/>
                          </a:solidFill>
                          <a:effectLst/>
                          <a:latin typeface="Baskerville Old Face" panose="02020602080505020303" pitchFamily="18" charset="0"/>
                        </a:rPr>
                        <a:t>tecnico assistenza </a:t>
                      </a:r>
                      <a:endParaRPr lang="it-IT" sz="3600" b="0" i="0" dirty="0">
                        <a:solidFill>
                          <a:schemeClr val="bg1"/>
                        </a:solidFill>
                        <a:effectLst/>
                        <a:latin typeface="Baskerville Old Face" panose="02020602080505020303" pitchFamily="18" charset="0"/>
                      </a:endParaRPr>
                    </a:p>
                  </a:txBody>
                  <a:tcPr marL="75643" marR="75643" marT="37821" marB="37821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it-IT" sz="1800" b="0" i="0" dirty="0">
                          <a:solidFill>
                            <a:schemeClr val="bg1"/>
                          </a:solidFill>
                          <a:effectLst/>
                          <a:latin typeface="Baskerville Old Face" panose="02020602080505020303" pitchFamily="18" charset="0"/>
                        </a:rPr>
                        <a:t>10€/h </a:t>
                      </a:r>
                      <a:endParaRPr lang="it-IT" sz="3600" b="0" i="0" dirty="0">
                        <a:solidFill>
                          <a:schemeClr val="bg1"/>
                        </a:solidFill>
                        <a:effectLst/>
                        <a:latin typeface="Baskerville Old Face" panose="02020602080505020303" pitchFamily="18" charset="0"/>
                      </a:endParaRPr>
                    </a:p>
                  </a:txBody>
                  <a:tcPr marL="75643" marR="75643" marT="37821" marB="37821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873747"/>
                  </a:ext>
                </a:extLst>
              </a:tr>
              <a:tr h="333549">
                <a:tc>
                  <a:txBody>
                    <a:bodyPr/>
                    <a:lstStyle/>
                    <a:p>
                      <a:pPr algn="l" rtl="0" fontAlgn="base"/>
                      <a:r>
                        <a:rPr lang="it-IT" sz="1800" b="0" i="0" dirty="0">
                          <a:solidFill>
                            <a:schemeClr val="bg1"/>
                          </a:solidFill>
                          <a:effectLst/>
                          <a:latin typeface="Baskerville Old Face" panose="02020602080505020303" pitchFamily="18" charset="0"/>
                        </a:rPr>
                        <a:t>Hosting </a:t>
                      </a:r>
                      <a:endParaRPr lang="it-IT" sz="3600" b="0" i="0" dirty="0">
                        <a:solidFill>
                          <a:schemeClr val="bg1"/>
                        </a:solidFill>
                        <a:effectLst/>
                        <a:latin typeface="Baskerville Old Face" panose="02020602080505020303" pitchFamily="18" charset="0"/>
                      </a:endParaRPr>
                    </a:p>
                  </a:txBody>
                  <a:tcPr marL="75643" marR="75643" marT="37821" marB="37821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it-IT" sz="1800" b="0" i="0" dirty="0">
                          <a:solidFill>
                            <a:schemeClr val="bg1"/>
                          </a:solidFill>
                          <a:effectLst/>
                          <a:latin typeface="Baskerville Old Face" panose="02020602080505020303" pitchFamily="18" charset="0"/>
                        </a:rPr>
                        <a:t>0€ compreso in </a:t>
                      </a:r>
                      <a:r>
                        <a:rPr lang="it-IT" sz="1800" b="0" i="0" dirty="0" err="1">
                          <a:solidFill>
                            <a:schemeClr val="bg1"/>
                          </a:solidFill>
                          <a:effectLst/>
                          <a:latin typeface="Baskerville Old Face" panose="02020602080505020303" pitchFamily="18" charset="0"/>
                        </a:rPr>
                        <a:t>shopify</a:t>
                      </a:r>
                      <a:r>
                        <a:rPr lang="it-IT" sz="1800" b="0" i="0" dirty="0">
                          <a:solidFill>
                            <a:schemeClr val="bg1"/>
                          </a:solidFill>
                          <a:effectLst/>
                          <a:latin typeface="Baskerville Old Face" panose="02020602080505020303" pitchFamily="18" charset="0"/>
                        </a:rPr>
                        <a:t> </a:t>
                      </a:r>
                      <a:endParaRPr lang="it-IT" sz="3600" b="0" i="0" dirty="0">
                        <a:solidFill>
                          <a:schemeClr val="bg1"/>
                        </a:solidFill>
                        <a:effectLst/>
                        <a:latin typeface="Baskerville Old Face" panose="02020602080505020303" pitchFamily="18" charset="0"/>
                      </a:endParaRPr>
                    </a:p>
                  </a:txBody>
                  <a:tcPr marL="75643" marR="75643" marT="37821" marB="37821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1159612"/>
                  </a:ext>
                </a:extLst>
              </a:tr>
              <a:tr h="333549">
                <a:tc>
                  <a:txBody>
                    <a:bodyPr/>
                    <a:lstStyle/>
                    <a:p>
                      <a:pPr algn="l" rtl="0" fontAlgn="base"/>
                      <a:r>
                        <a:rPr lang="it-IT" sz="1800" b="0" i="0" dirty="0">
                          <a:solidFill>
                            <a:schemeClr val="bg1"/>
                          </a:solidFill>
                          <a:effectLst/>
                          <a:latin typeface="Baskerville Old Face" panose="02020602080505020303" pitchFamily="18" charset="0"/>
                        </a:rPr>
                        <a:t>Dominio </a:t>
                      </a:r>
                      <a:endParaRPr lang="it-IT" sz="3600" b="0" i="0" dirty="0">
                        <a:solidFill>
                          <a:schemeClr val="bg1"/>
                        </a:solidFill>
                        <a:effectLst/>
                        <a:latin typeface="Baskerville Old Face" panose="02020602080505020303" pitchFamily="18" charset="0"/>
                      </a:endParaRPr>
                    </a:p>
                  </a:txBody>
                  <a:tcPr marL="75643" marR="75643" marT="37821" marB="37821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it-IT" sz="1800" b="0" i="0" dirty="0">
                          <a:solidFill>
                            <a:schemeClr val="bg1"/>
                          </a:solidFill>
                          <a:effectLst/>
                          <a:latin typeface="Baskerville Old Face" panose="02020602080505020303" pitchFamily="18" charset="0"/>
                        </a:rPr>
                        <a:t>1.99€ </a:t>
                      </a:r>
                      <a:endParaRPr lang="it-IT" sz="3600" b="0" i="0" dirty="0">
                        <a:solidFill>
                          <a:schemeClr val="bg1"/>
                        </a:solidFill>
                        <a:effectLst/>
                        <a:latin typeface="Baskerville Old Face" panose="02020602080505020303" pitchFamily="18" charset="0"/>
                      </a:endParaRPr>
                    </a:p>
                  </a:txBody>
                  <a:tcPr marL="75643" marR="75643" marT="37821" marB="37821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3725110"/>
                  </a:ext>
                </a:extLst>
              </a:tr>
              <a:tr h="462283">
                <a:tc>
                  <a:txBody>
                    <a:bodyPr/>
                    <a:lstStyle/>
                    <a:p>
                      <a:pPr algn="l" rtl="0" fontAlgn="base"/>
                      <a:r>
                        <a:rPr lang="it-IT" sz="1800" b="0" i="0" dirty="0">
                          <a:solidFill>
                            <a:schemeClr val="bg1"/>
                          </a:solidFill>
                          <a:effectLst/>
                          <a:latin typeface="Baskerville Old Face" panose="02020602080505020303" pitchFamily="18" charset="0"/>
                        </a:rPr>
                        <a:t>Costi Database   </a:t>
                      </a:r>
                      <a:endParaRPr lang="it-IT" sz="3600" b="0" i="0" dirty="0">
                        <a:solidFill>
                          <a:schemeClr val="bg1"/>
                        </a:solidFill>
                        <a:effectLst/>
                        <a:latin typeface="Baskerville Old Face" panose="02020602080505020303" pitchFamily="18" charset="0"/>
                      </a:endParaRPr>
                    </a:p>
                    <a:p>
                      <a:pPr algn="l" rtl="0" fontAlgn="base"/>
                      <a:r>
                        <a:rPr lang="it-IT" sz="1800" b="0" i="0" dirty="0">
                          <a:solidFill>
                            <a:schemeClr val="bg1"/>
                          </a:solidFill>
                          <a:effectLst/>
                          <a:latin typeface="Baskerville Old Face" panose="02020602080505020303" pitchFamily="18" charset="0"/>
                        </a:rPr>
                        <a:t>  </a:t>
                      </a:r>
                      <a:endParaRPr lang="it-IT" sz="3600" b="0" i="0" dirty="0">
                        <a:solidFill>
                          <a:schemeClr val="bg1"/>
                        </a:solidFill>
                        <a:effectLst/>
                        <a:latin typeface="Baskerville Old Face" panose="02020602080505020303" pitchFamily="18" charset="0"/>
                      </a:endParaRPr>
                    </a:p>
                  </a:txBody>
                  <a:tcPr marL="75643" marR="75643" marT="37821" marB="37821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it-IT" sz="1800" b="0" i="0" dirty="0">
                          <a:solidFill>
                            <a:schemeClr val="bg1"/>
                          </a:solidFill>
                          <a:effectLst/>
                          <a:latin typeface="Baskerville Old Face" panose="02020602080505020303" pitchFamily="18" charset="0"/>
                        </a:rPr>
                        <a:t> A seconda della potenza di calcolo necessario a partire da 80€ l’anno </a:t>
                      </a:r>
                      <a:endParaRPr lang="it-IT" sz="3600" b="0" i="0" dirty="0">
                        <a:solidFill>
                          <a:schemeClr val="bg1"/>
                        </a:solidFill>
                        <a:effectLst/>
                        <a:latin typeface="Baskerville Old Face" panose="02020602080505020303" pitchFamily="18" charset="0"/>
                      </a:endParaRPr>
                    </a:p>
                  </a:txBody>
                  <a:tcPr marL="75643" marR="75643" marT="37821" marB="37821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82111"/>
                  </a:ext>
                </a:extLst>
              </a:tr>
              <a:tr h="333549">
                <a:tc>
                  <a:txBody>
                    <a:bodyPr/>
                    <a:lstStyle/>
                    <a:p>
                      <a:pPr algn="l" rtl="0" fontAlgn="base"/>
                      <a:r>
                        <a:rPr lang="it-IT" sz="1800" b="0" i="0" dirty="0">
                          <a:solidFill>
                            <a:schemeClr val="bg1"/>
                          </a:solidFill>
                          <a:effectLst/>
                          <a:latin typeface="Baskerville Old Face" panose="02020602080505020303" pitchFamily="18" charset="0"/>
                        </a:rPr>
                        <a:t>Il costo stimato annuale </a:t>
                      </a:r>
                      <a:endParaRPr lang="it-IT" sz="3600" b="0" i="0" dirty="0">
                        <a:solidFill>
                          <a:schemeClr val="bg1"/>
                        </a:solidFill>
                        <a:effectLst/>
                        <a:latin typeface="Baskerville Old Face" panose="02020602080505020303" pitchFamily="18" charset="0"/>
                      </a:endParaRPr>
                    </a:p>
                  </a:txBody>
                  <a:tcPr marL="75643" marR="75643" marT="37821" marB="37821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it-IT" sz="1800" b="0" i="0" dirty="0">
                          <a:solidFill>
                            <a:schemeClr val="bg1"/>
                          </a:solidFill>
                          <a:effectLst/>
                          <a:latin typeface="Baskerville Old Face" panose="02020602080505020303" pitchFamily="18" charset="0"/>
                        </a:rPr>
                        <a:t>Dai 500 fino a massimo 1000€ </a:t>
                      </a:r>
                      <a:endParaRPr lang="it-IT" sz="3600" b="0" i="0" dirty="0">
                        <a:solidFill>
                          <a:schemeClr val="bg1"/>
                        </a:solidFill>
                        <a:effectLst/>
                        <a:latin typeface="Baskerville Old Face" panose="02020602080505020303" pitchFamily="18" charset="0"/>
                      </a:endParaRPr>
                    </a:p>
                  </a:txBody>
                  <a:tcPr marL="75643" marR="75643" marT="37821" marB="37821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8222848"/>
                  </a:ext>
                </a:extLst>
              </a:tr>
            </a:tbl>
          </a:graphicData>
        </a:graphic>
      </p:graphicFrame>
      <p:sp>
        <p:nvSpPr>
          <p:cNvPr id="20" name="TextBox 27">
            <a:extLst>
              <a:ext uri="{FF2B5EF4-FFF2-40B4-BE49-F238E27FC236}">
                <a16:creationId xmlns:a16="http://schemas.microsoft.com/office/drawing/2014/main" id="{A56E14A0-3A49-4306-92D3-5F7968A7819E}"/>
              </a:ext>
            </a:extLst>
          </p:cNvPr>
          <p:cNvSpPr txBox="1"/>
          <p:nvPr/>
        </p:nvSpPr>
        <p:spPr>
          <a:xfrm>
            <a:off x="6248400" y="173998"/>
            <a:ext cx="13025671" cy="2462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15"/>
              </a:lnSpc>
            </a:pPr>
            <a:r>
              <a:rPr lang="en-US" sz="8903" dirty="0" err="1">
                <a:latin typeface="Amasis MT Pro Medium" panose="02040604050005020304" pitchFamily="18" charset="0"/>
              </a:rPr>
              <a:t>Previsione</a:t>
            </a:r>
            <a:r>
              <a:rPr lang="en-US" sz="8903" dirty="0">
                <a:latin typeface="Amasis MT Pro Medium" panose="02040604050005020304" pitchFamily="18" charset="0"/>
              </a:rPr>
              <a:t> </a:t>
            </a:r>
            <a:r>
              <a:rPr lang="en-US" sz="8903" dirty="0" err="1">
                <a:latin typeface="Amasis MT Pro Medium" panose="02040604050005020304" pitchFamily="18" charset="0"/>
              </a:rPr>
              <a:t>costi</a:t>
            </a:r>
            <a:r>
              <a:rPr lang="en-US" sz="8903" dirty="0">
                <a:latin typeface="Amasis MT Pro Medium" panose="02040604050005020304" pitchFamily="18" charset="0"/>
              </a:rPr>
              <a:t> </a:t>
            </a:r>
          </a:p>
          <a:p>
            <a:pPr algn="ctr">
              <a:lnSpc>
                <a:spcPts val="9615"/>
              </a:lnSpc>
            </a:pPr>
            <a:r>
              <a:rPr lang="en-US" sz="8903" dirty="0">
                <a:latin typeface="Amasis MT Pro Medium" panose="02040604050005020304" pitchFamily="18" charset="0"/>
              </a:rPr>
              <a:t>&amp; </a:t>
            </a:r>
            <a:r>
              <a:rPr lang="en-US" sz="8903" dirty="0" err="1">
                <a:latin typeface="Amasis MT Pro Medium" panose="02040604050005020304" pitchFamily="18" charset="0"/>
              </a:rPr>
              <a:t>servizi</a:t>
            </a:r>
            <a:endParaRPr lang="en-US" sz="8903" dirty="0">
              <a:latin typeface="Amasis MT Pro Medium" panose="02040604050005020304" pitchFamily="18" charset="0"/>
            </a:endParaRPr>
          </a:p>
        </p:txBody>
      </p:sp>
      <p:graphicFrame>
        <p:nvGraphicFramePr>
          <p:cNvPr id="10" name="Tabella 9">
            <a:extLst>
              <a:ext uri="{FF2B5EF4-FFF2-40B4-BE49-F238E27FC236}">
                <a16:creationId xmlns:a16="http://schemas.microsoft.com/office/drawing/2014/main" id="{5F33B428-9CCE-4479-94E4-40B10A76E1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0193579"/>
              </p:ext>
            </p:extLst>
          </p:nvPr>
        </p:nvGraphicFramePr>
        <p:xfrm>
          <a:off x="8686801" y="5987981"/>
          <a:ext cx="8693765" cy="2393535"/>
        </p:xfrm>
        <a:graphic>
          <a:graphicData uri="http://schemas.openxmlformats.org/drawingml/2006/table">
            <a:tbl>
              <a:tblPr/>
              <a:tblGrid>
                <a:gridCol w="2983386">
                  <a:extLst>
                    <a:ext uri="{9D8B030D-6E8A-4147-A177-3AD203B41FA5}">
                      <a16:colId xmlns:a16="http://schemas.microsoft.com/office/drawing/2014/main" val="714177450"/>
                    </a:ext>
                  </a:extLst>
                </a:gridCol>
                <a:gridCol w="5710379">
                  <a:extLst>
                    <a:ext uri="{9D8B030D-6E8A-4147-A177-3AD203B41FA5}">
                      <a16:colId xmlns:a16="http://schemas.microsoft.com/office/drawing/2014/main" val="170747741"/>
                    </a:ext>
                  </a:extLst>
                </a:gridCol>
              </a:tblGrid>
              <a:tr h="450435">
                <a:tc>
                  <a:txBody>
                    <a:bodyPr/>
                    <a:lstStyle/>
                    <a:p>
                      <a:pPr algn="l" rtl="0" fontAlgn="base"/>
                      <a:r>
                        <a:rPr lang="it-IT" sz="1800" b="0" i="0" dirty="0">
                          <a:solidFill>
                            <a:schemeClr val="bg1"/>
                          </a:solidFill>
                          <a:effectLst/>
                          <a:latin typeface="Baskerville Old Face" panose="02020602080505020303" pitchFamily="18" charset="0"/>
                        </a:rPr>
                        <a:t>Programmatori</a:t>
                      </a:r>
                      <a:endParaRPr lang="it-IT" sz="3600" b="0" i="0" dirty="0">
                        <a:solidFill>
                          <a:schemeClr val="bg1"/>
                        </a:solidFill>
                        <a:effectLst/>
                        <a:latin typeface="Baskerville Old Face" panose="02020602080505020303" pitchFamily="18" charset="0"/>
                      </a:endParaRPr>
                    </a:p>
                  </a:txBody>
                  <a:tcPr marL="75643" marR="75643" marT="37821" marB="37821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it-IT" sz="1800" b="0" i="0" dirty="0">
                          <a:solidFill>
                            <a:schemeClr val="bg1"/>
                          </a:solidFill>
                          <a:effectLst/>
                          <a:latin typeface="Baskerville Old Face" panose="02020602080505020303" pitchFamily="18" charset="0"/>
                        </a:rPr>
                        <a:t>235 €/g</a:t>
                      </a:r>
                      <a:endParaRPr lang="it-IT" sz="3600" b="0" i="0" dirty="0">
                        <a:solidFill>
                          <a:schemeClr val="bg1"/>
                        </a:solidFill>
                        <a:effectLst/>
                        <a:latin typeface="Baskerville Old Face" panose="02020602080505020303" pitchFamily="18" charset="0"/>
                      </a:endParaRPr>
                    </a:p>
                  </a:txBody>
                  <a:tcPr marL="75643" marR="75643" marT="37821" marB="37821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585416"/>
                  </a:ext>
                </a:extLst>
              </a:tr>
              <a:tr h="450435">
                <a:tc>
                  <a:txBody>
                    <a:bodyPr/>
                    <a:lstStyle/>
                    <a:p>
                      <a:pPr algn="l" rtl="0" fontAlgn="base"/>
                      <a:r>
                        <a:rPr lang="it-IT" sz="1800" b="0" i="0" dirty="0">
                          <a:solidFill>
                            <a:schemeClr val="bg1"/>
                          </a:solidFill>
                          <a:effectLst/>
                          <a:latin typeface="Baskerville Old Face" panose="02020602080505020303" pitchFamily="18" charset="0"/>
                        </a:rPr>
                        <a:t>Programmatore capo progetto </a:t>
                      </a:r>
                      <a:endParaRPr lang="it-IT" sz="3600" b="0" i="0" dirty="0">
                        <a:solidFill>
                          <a:schemeClr val="bg1"/>
                        </a:solidFill>
                        <a:effectLst/>
                        <a:latin typeface="Baskerville Old Face" panose="02020602080505020303" pitchFamily="18" charset="0"/>
                      </a:endParaRPr>
                    </a:p>
                  </a:txBody>
                  <a:tcPr marL="75643" marR="75643" marT="37821" marB="37821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it-IT" sz="1800" b="0" i="0" dirty="0">
                          <a:solidFill>
                            <a:schemeClr val="bg1"/>
                          </a:solidFill>
                          <a:effectLst/>
                          <a:latin typeface="Baskerville Old Face" panose="02020602080505020303" pitchFamily="18" charset="0"/>
                        </a:rPr>
                        <a:t>702 €/g</a:t>
                      </a:r>
                      <a:endParaRPr lang="it-IT" sz="3600" b="0" i="0" dirty="0">
                        <a:solidFill>
                          <a:schemeClr val="bg1"/>
                        </a:solidFill>
                        <a:effectLst/>
                        <a:latin typeface="Baskerville Old Face" panose="02020602080505020303" pitchFamily="18" charset="0"/>
                      </a:endParaRPr>
                    </a:p>
                  </a:txBody>
                  <a:tcPr marL="75643" marR="75643" marT="37821" marB="37821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1402789"/>
                  </a:ext>
                </a:extLst>
              </a:tr>
              <a:tr h="591795">
                <a:tc>
                  <a:txBody>
                    <a:bodyPr/>
                    <a:lstStyle/>
                    <a:p>
                      <a:pPr algn="l" rtl="0" fontAlgn="base"/>
                      <a:r>
                        <a:rPr lang="it-IT" sz="1800" b="0" i="0" dirty="0">
                          <a:solidFill>
                            <a:schemeClr val="bg1"/>
                          </a:solidFill>
                          <a:effectLst/>
                          <a:latin typeface="Baskerville Old Face" panose="02020602080505020303" pitchFamily="18" charset="0"/>
                        </a:rPr>
                        <a:t>Programmatore data base </a:t>
                      </a:r>
                      <a:endParaRPr lang="it-IT" sz="3600" b="0" i="0" dirty="0">
                        <a:solidFill>
                          <a:schemeClr val="bg1"/>
                        </a:solidFill>
                        <a:effectLst/>
                        <a:latin typeface="Baskerville Old Face" panose="02020602080505020303" pitchFamily="18" charset="0"/>
                      </a:endParaRPr>
                    </a:p>
                  </a:txBody>
                  <a:tcPr marL="75643" marR="75643" marT="37821" marB="37821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it-IT" sz="1800" b="0" i="0" kern="1200" dirty="0">
                          <a:solidFill>
                            <a:schemeClr val="bg1"/>
                          </a:solidFill>
                          <a:effectLst/>
                          <a:latin typeface="Baskerville Old Face" panose="02020602080505020303" pitchFamily="18" charset="0"/>
                          <a:ea typeface="+mn-ea"/>
                          <a:cs typeface="+mn-cs"/>
                        </a:rPr>
                        <a:t>335 € /g</a:t>
                      </a:r>
                    </a:p>
                  </a:txBody>
                  <a:tcPr marL="75643" marR="75643" marT="37821" marB="37821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2381891"/>
                  </a:ext>
                </a:extLst>
              </a:tr>
              <a:tr h="450435">
                <a:tc>
                  <a:txBody>
                    <a:bodyPr/>
                    <a:lstStyle/>
                    <a:p>
                      <a:pPr algn="l" rtl="0" fontAlgn="base"/>
                      <a:r>
                        <a:rPr lang="it-IT" sz="1800" b="0" i="0" dirty="0">
                          <a:solidFill>
                            <a:schemeClr val="bg1"/>
                          </a:solidFill>
                          <a:effectLst/>
                          <a:latin typeface="Baskerville Old Face" panose="02020602080505020303" pitchFamily="18" charset="0"/>
                        </a:rPr>
                        <a:t>Web Designer</a:t>
                      </a:r>
                      <a:endParaRPr lang="it-IT" sz="3600" b="0" i="0" dirty="0">
                        <a:solidFill>
                          <a:schemeClr val="bg1"/>
                        </a:solidFill>
                        <a:effectLst/>
                        <a:latin typeface="Baskerville Old Face" panose="02020602080505020303" pitchFamily="18" charset="0"/>
                      </a:endParaRPr>
                    </a:p>
                  </a:txBody>
                  <a:tcPr marL="75643" marR="75643" marT="37821" marB="37821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it-IT" sz="1800" b="0" i="0" dirty="0">
                          <a:solidFill>
                            <a:schemeClr val="bg1"/>
                          </a:solidFill>
                          <a:effectLst/>
                          <a:latin typeface="Baskerville Old Face" panose="02020602080505020303" pitchFamily="18" charset="0"/>
                        </a:rPr>
                        <a:t>211€/g </a:t>
                      </a:r>
                      <a:endParaRPr lang="it-IT" sz="3600" b="0" i="0" dirty="0">
                        <a:solidFill>
                          <a:schemeClr val="bg1"/>
                        </a:solidFill>
                        <a:effectLst/>
                        <a:latin typeface="Baskerville Old Face" panose="02020602080505020303" pitchFamily="18" charset="0"/>
                      </a:endParaRPr>
                    </a:p>
                  </a:txBody>
                  <a:tcPr marL="75643" marR="75643" marT="37821" marB="37821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3725110"/>
                  </a:ext>
                </a:extLst>
              </a:tr>
              <a:tr h="450435">
                <a:tc>
                  <a:txBody>
                    <a:bodyPr/>
                    <a:lstStyle/>
                    <a:p>
                      <a:pPr algn="l" rtl="0" fontAlgn="base"/>
                      <a:r>
                        <a:rPr lang="it-IT" sz="1800" b="0" i="0" dirty="0">
                          <a:solidFill>
                            <a:schemeClr val="bg1"/>
                          </a:solidFill>
                          <a:effectLst/>
                          <a:latin typeface="Baskerville Old Face" panose="02020602080505020303" pitchFamily="18" charset="0"/>
                        </a:rPr>
                        <a:t>Il costo stimato </a:t>
                      </a:r>
                      <a:endParaRPr lang="it-IT" sz="3600" b="0" i="0" dirty="0">
                        <a:solidFill>
                          <a:schemeClr val="bg1"/>
                        </a:solidFill>
                        <a:effectLst/>
                        <a:latin typeface="Baskerville Old Face" panose="02020602080505020303" pitchFamily="18" charset="0"/>
                      </a:endParaRPr>
                    </a:p>
                  </a:txBody>
                  <a:tcPr marL="75643" marR="75643" marT="37821" marB="37821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it-IT" sz="1800" b="0" i="0" dirty="0">
                          <a:solidFill>
                            <a:schemeClr val="bg1"/>
                          </a:solidFill>
                          <a:effectLst/>
                          <a:latin typeface="Baskerville Old Face" panose="02020602080505020303" pitchFamily="18" charset="0"/>
                        </a:rPr>
                        <a:t>Dai 500 fino a massimo 1000€ </a:t>
                      </a:r>
                      <a:endParaRPr lang="it-IT" sz="3600" b="0" i="0" dirty="0">
                        <a:solidFill>
                          <a:schemeClr val="bg1"/>
                        </a:solidFill>
                        <a:effectLst/>
                        <a:latin typeface="Baskerville Old Face" panose="02020602080505020303" pitchFamily="18" charset="0"/>
                      </a:endParaRPr>
                    </a:p>
                  </a:txBody>
                  <a:tcPr marL="75643" marR="75643" marT="37821" marB="37821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82228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09668868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3297643">
            <a:off x="-3797644" y="2977071"/>
            <a:ext cx="19376492" cy="4191057"/>
            <a:chOff x="0" y="0"/>
            <a:chExt cx="7588051" cy="16412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588051" cy="1641265"/>
            </a:xfrm>
            <a:custGeom>
              <a:avLst/>
              <a:gdLst/>
              <a:ahLst/>
              <a:cxnLst/>
              <a:rect l="l" t="t" r="r" b="b"/>
              <a:pathLst>
                <a:path w="7588051" h="1641265">
                  <a:moveTo>
                    <a:pt x="0" y="0"/>
                  </a:moveTo>
                  <a:lnTo>
                    <a:pt x="7588051" y="0"/>
                  </a:lnTo>
                  <a:lnTo>
                    <a:pt x="7588051" y="1641265"/>
                  </a:lnTo>
                  <a:lnTo>
                    <a:pt x="0" y="1641265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4" name="AutoShape 4"/>
          <p:cNvSpPr/>
          <p:nvPr/>
        </p:nvSpPr>
        <p:spPr>
          <a:xfrm rot="-2700000">
            <a:off x="11595920" y="4610112"/>
            <a:ext cx="277759" cy="4463816"/>
          </a:xfrm>
          <a:prstGeom prst="line">
            <a:avLst/>
          </a:prstGeom>
          <a:ln w="400050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 rot="-2700000" flipH="1" flipV="1">
            <a:off x="1992682" y="2967324"/>
            <a:ext cx="206506" cy="4210552"/>
          </a:xfrm>
          <a:prstGeom prst="line">
            <a:avLst/>
          </a:prstGeom>
          <a:ln w="400050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0" y="8774163"/>
            <a:ext cx="1512837" cy="1512837"/>
          </a:xfrm>
          <a:prstGeom prst="rect">
            <a:avLst/>
          </a:prstGeom>
        </p:spPr>
      </p:pic>
      <p:sp>
        <p:nvSpPr>
          <p:cNvPr id="20" name="TextBox 27">
            <a:extLst>
              <a:ext uri="{FF2B5EF4-FFF2-40B4-BE49-F238E27FC236}">
                <a16:creationId xmlns:a16="http://schemas.microsoft.com/office/drawing/2014/main" id="{A56E14A0-3A49-4306-92D3-5F7968A7819E}"/>
              </a:ext>
            </a:extLst>
          </p:cNvPr>
          <p:cNvSpPr txBox="1"/>
          <p:nvPr/>
        </p:nvSpPr>
        <p:spPr>
          <a:xfrm>
            <a:off x="6248400" y="173998"/>
            <a:ext cx="13025671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15"/>
              </a:lnSpc>
            </a:pPr>
            <a:r>
              <a:rPr lang="en-US" sz="8903" dirty="0">
                <a:latin typeface="Amasis MT Pro Medium" panose="02040604050005020304" pitchFamily="18" charset="0"/>
              </a:rPr>
              <a:t>RAM</a:t>
            </a:r>
          </a:p>
        </p:txBody>
      </p:sp>
      <p:graphicFrame>
        <p:nvGraphicFramePr>
          <p:cNvPr id="10" name="Tabella 9">
            <a:extLst>
              <a:ext uri="{FF2B5EF4-FFF2-40B4-BE49-F238E27FC236}">
                <a16:creationId xmlns:a16="http://schemas.microsoft.com/office/drawing/2014/main" id="{5F33B428-9CCE-4479-94E4-40B10A76E1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1194634"/>
              </p:ext>
            </p:extLst>
          </p:nvPr>
        </p:nvGraphicFramePr>
        <p:xfrm>
          <a:off x="4067470" y="3162300"/>
          <a:ext cx="8693765" cy="2393535"/>
        </p:xfrm>
        <a:graphic>
          <a:graphicData uri="http://schemas.openxmlformats.org/drawingml/2006/table">
            <a:tbl>
              <a:tblPr/>
              <a:tblGrid>
                <a:gridCol w="2983386">
                  <a:extLst>
                    <a:ext uri="{9D8B030D-6E8A-4147-A177-3AD203B41FA5}">
                      <a16:colId xmlns:a16="http://schemas.microsoft.com/office/drawing/2014/main" val="714177450"/>
                    </a:ext>
                  </a:extLst>
                </a:gridCol>
                <a:gridCol w="5710379">
                  <a:extLst>
                    <a:ext uri="{9D8B030D-6E8A-4147-A177-3AD203B41FA5}">
                      <a16:colId xmlns:a16="http://schemas.microsoft.com/office/drawing/2014/main" val="170747741"/>
                    </a:ext>
                  </a:extLst>
                </a:gridCol>
              </a:tblGrid>
              <a:tr h="450435">
                <a:tc>
                  <a:txBody>
                    <a:bodyPr/>
                    <a:lstStyle/>
                    <a:p>
                      <a:pPr algn="l" rtl="0" fontAlgn="base"/>
                      <a:r>
                        <a:rPr lang="it-IT" sz="1800" b="0" i="0" dirty="0">
                          <a:solidFill>
                            <a:schemeClr val="bg1"/>
                          </a:solidFill>
                          <a:effectLst/>
                          <a:latin typeface="Baskerville Old Face" panose="02020602080505020303" pitchFamily="18" charset="0"/>
                        </a:rPr>
                        <a:t>Programmatori</a:t>
                      </a:r>
                      <a:endParaRPr lang="it-IT" sz="3600" b="0" i="0" dirty="0">
                        <a:solidFill>
                          <a:schemeClr val="bg1"/>
                        </a:solidFill>
                        <a:effectLst/>
                        <a:latin typeface="Baskerville Old Face" panose="02020602080505020303" pitchFamily="18" charset="0"/>
                      </a:endParaRPr>
                    </a:p>
                  </a:txBody>
                  <a:tcPr marL="75643" marR="75643" marT="37821" marB="37821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it-IT" sz="1800" b="0" i="0" dirty="0">
                          <a:solidFill>
                            <a:schemeClr val="bg1"/>
                          </a:solidFill>
                          <a:effectLst/>
                          <a:latin typeface="Baskerville Old Face" panose="02020602080505020303" pitchFamily="18" charset="0"/>
                        </a:rPr>
                        <a:t>Marcato Lorenzo, Cerati Mirko, </a:t>
                      </a:r>
                      <a:r>
                        <a:rPr lang="it-IT" sz="1800" b="0" i="0" dirty="0" err="1">
                          <a:solidFill>
                            <a:schemeClr val="bg1"/>
                          </a:solidFill>
                          <a:effectLst/>
                          <a:latin typeface="Baskerville Old Face" panose="02020602080505020303" pitchFamily="18" charset="0"/>
                        </a:rPr>
                        <a:t>Badarau</a:t>
                      </a:r>
                      <a:r>
                        <a:rPr lang="it-IT" sz="1800" b="0" i="0" dirty="0">
                          <a:solidFill>
                            <a:schemeClr val="bg1"/>
                          </a:solidFill>
                          <a:effectLst/>
                          <a:latin typeface="Baskerville Old Face" panose="02020602080505020303" pitchFamily="18" charset="0"/>
                        </a:rPr>
                        <a:t> Gabriela</a:t>
                      </a:r>
                      <a:endParaRPr lang="it-IT" sz="3600" b="0" i="0" dirty="0">
                        <a:solidFill>
                          <a:schemeClr val="bg1"/>
                        </a:solidFill>
                        <a:effectLst/>
                        <a:latin typeface="Baskerville Old Face" panose="02020602080505020303" pitchFamily="18" charset="0"/>
                      </a:endParaRPr>
                    </a:p>
                  </a:txBody>
                  <a:tcPr marL="75643" marR="75643" marT="37821" marB="37821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585416"/>
                  </a:ext>
                </a:extLst>
              </a:tr>
              <a:tr h="450435">
                <a:tc>
                  <a:txBody>
                    <a:bodyPr/>
                    <a:lstStyle/>
                    <a:p>
                      <a:pPr algn="l" rtl="0" fontAlgn="base"/>
                      <a:r>
                        <a:rPr lang="it-IT" sz="1800" b="0" i="0" dirty="0">
                          <a:solidFill>
                            <a:schemeClr val="bg1"/>
                          </a:solidFill>
                          <a:effectLst/>
                          <a:latin typeface="Baskerville Old Face" panose="02020602080505020303" pitchFamily="18" charset="0"/>
                        </a:rPr>
                        <a:t>Programmatore capo progetto </a:t>
                      </a:r>
                      <a:endParaRPr lang="it-IT" sz="3600" b="0" i="0" dirty="0">
                        <a:solidFill>
                          <a:schemeClr val="bg1"/>
                        </a:solidFill>
                        <a:effectLst/>
                        <a:latin typeface="Baskerville Old Face" panose="02020602080505020303" pitchFamily="18" charset="0"/>
                      </a:endParaRPr>
                    </a:p>
                  </a:txBody>
                  <a:tcPr marL="75643" marR="75643" marT="37821" marB="37821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it-IT" sz="1800" b="0" i="0" dirty="0">
                          <a:solidFill>
                            <a:schemeClr val="bg1"/>
                          </a:solidFill>
                          <a:effectLst/>
                          <a:latin typeface="Baskerville Old Face" panose="02020602080505020303" pitchFamily="18" charset="0"/>
                        </a:rPr>
                        <a:t>Bertin Gioia</a:t>
                      </a:r>
                      <a:endParaRPr lang="it-IT" sz="3600" b="0" i="0" dirty="0">
                        <a:solidFill>
                          <a:schemeClr val="bg1"/>
                        </a:solidFill>
                        <a:effectLst/>
                        <a:latin typeface="Baskerville Old Face" panose="02020602080505020303" pitchFamily="18" charset="0"/>
                      </a:endParaRPr>
                    </a:p>
                  </a:txBody>
                  <a:tcPr marL="75643" marR="75643" marT="37821" marB="37821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1402789"/>
                  </a:ext>
                </a:extLst>
              </a:tr>
              <a:tr h="591795">
                <a:tc>
                  <a:txBody>
                    <a:bodyPr/>
                    <a:lstStyle/>
                    <a:p>
                      <a:pPr algn="l" rtl="0" fontAlgn="base"/>
                      <a:r>
                        <a:rPr lang="it-IT" sz="1800" b="0" i="0" dirty="0">
                          <a:solidFill>
                            <a:schemeClr val="bg1"/>
                          </a:solidFill>
                          <a:effectLst/>
                          <a:latin typeface="Baskerville Old Face" panose="02020602080505020303" pitchFamily="18" charset="0"/>
                        </a:rPr>
                        <a:t>Programmatore data base </a:t>
                      </a:r>
                      <a:endParaRPr lang="it-IT" sz="3600" b="0" i="0" dirty="0">
                        <a:solidFill>
                          <a:schemeClr val="bg1"/>
                        </a:solidFill>
                        <a:effectLst/>
                        <a:latin typeface="Baskerville Old Face" panose="02020602080505020303" pitchFamily="18" charset="0"/>
                      </a:endParaRPr>
                    </a:p>
                  </a:txBody>
                  <a:tcPr marL="75643" marR="75643" marT="37821" marB="37821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it-IT" sz="1800" b="0" i="0" kern="1200" dirty="0" err="1">
                          <a:solidFill>
                            <a:schemeClr val="bg1"/>
                          </a:solidFill>
                          <a:effectLst/>
                          <a:latin typeface="Baskerville Old Face" panose="02020602080505020303" pitchFamily="18" charset="0"/>
                          <a:ea typeface="+mn-ea"/>
                          <a:cs typeface="+mn-cs"/>
                        </a:rPr>
                        <a:t>Badarau</a:t>
                      </a:r>
                      <a:r>
                        <a:rPr lang="it-IT" sz="1800" b="0" i="0" kern="1200" dirty="0">
                          <a:solidFill>
                            <a:schemeClr val="bg1"/>
                          </a:solidFill>
                          <a:effectLst/>
                          <a:latin typeface="Baskerville Old Face" panose="02020602080505020303" pitchFamily="18" charset="0"/>
                          <a:ea typeface="+mn-ea"/>
                          <a:cs typeface="+mn-cs"/>
                        </a:rPr>
                        <a:t> Gabriela</a:t>
                      </a:r>
                    </a:p>
                  </a:txBody>
                  <a:tcPr marL="75643" marR="75643" marT="37821" marB="37821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2381891"/>
                  </a:ext>
                </a:extLst>
              </a:tr>
              <a:tr h="450435">
                <a:tc>
                  <a:txBody>
                    <a:bodyPr/>
                    <a:lstStyle/>
                    <a:p>
                      <a:pPr algn="l" rtl="0" fontAlgn="base"/>
                      <a:r>
                        <a:rPr lang="it-IT" sz="1800" b="0" i="0" dirty="0">
                          <a:solidFill>
                            <a:schemeClr val="bg1"/>
                          </a:solidFill>
                          <a:effectLst/>
                          <a:latin typeface="Baskerville Old Face" panose="02020602080505020303" pitchFamily="18" charset="0"/>
                        </a:rPr>
                        <a:t>Web Designer</a:t>
                      </a:r>
                      <a:endParaRPr lang="it-IT" sz="3600" b="0" i="0" dirty="0">
                        <a:solidFill>
                          <a:schemeClr val="bg1"/>
                        </a:solidFill>
                        <a:effectLst/>
                        <a:latin typeface="Baskerville Old Face" panose="02020602080505020303" pitchFamily="18" charset="0"/>
                      </a:endParaRPr>
                    </a:p>
                  </a:txBody>
                  <a:tcPr marL="75643" marR="75643" marT="37821" marB="37821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it-IT" sz="1800" b="0" i="0" dirty="0">
                          <a:solidFill>
                            <a:schemeClr val="bg1"/>
                          </a:solidFill>
                          <a:effectLst/>
                          <a:latin typeface="Baskerville Old Face" panose="02020602080505020303" pitchFamily="18" charset="0"/>
                        </a:rPr>
                        <a:t>Lorenzo Marcato </a:t>
                      </a:r>
                      <a:endParaRPr lang="it-IT" sz="3600" b="0" i="0" dirty="0">
                        <a:solidFill>
                          <a:schemeClr val="bg1"/>
                        </a:solidFill>
                        <a:effectLst/>
                        <a:latin typeface="Baskerville Old Face" panose="02020602080505020303" pitchFamily="18" charset="0"/>
                      </a:endParaRPr>
                    </a:p>
                  </a:txBody>
                  <a:tcPr marL="75643" marR="75643" marT="37821" marB="37821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3725110"/>
                  </a:ext>
                </a:extLst>
              </a:tr>
              <a:tr h="450435">
                <a:tc>
                  <a:txBody>
                    <a:bodyPr/>
                    <a:lstStyle/>
                    <a:p>
                      <a:pPr algn="l" rtl="0" fontAlgn="base"/>
                      <a:r>
                        <a:rPr lang="it-IT" sz="1800" b="0" i="0" dirty="0">
                          <a:solidFill>
                            <a:schemeClr val="bg1"/>
                          </a:solidFill>
                          <a:effectLst/>
                          <a:latin typeface="Baskerville Old Face" panose="02020602080505020303" pitchFamily="18" charset="0"/>
                        </a:rPr>
                        <a:t>Il costo stimato </a:t>
                      </a:r>
                      <a:endParaRPr lang="it-IT" sz="3600" b="0" i="0" dirty="0">
                        <a:solidFill>
                          <a:schemeClr val="bg1"/>
                        </a:solidFill>
                        <a:effectLst/>
                        <a:latin typeface="Baskerville Old Face" panose="02020602080505020303" pitchFamily="18" charset="0"/>
                      </a:endParaRPr>
                    </a:p>
                  </a:txBody>
                  <a:tcPr marL="75643" marR="75643" marT="37821" marB="37821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it-IT" sz="1800" b="0" i="0" dirty="0">
                          <a:solidFill>
                            <a:schemeClr val="bg1"/>
                          </a:solidFill>
                          <a:effectLst/>
                          <a:latin typeface="Baskerville Old Face" panose="02020602080505020303" pitchFamily="18" charset="0"/>
                        </a:rPr>
                        <a:t>Dai 500 fino a massimo 1000€ </a:t>
                      </a:r>
                      <a:endParaRPr lang="it-IT" sz="3600" b="0" i="0" dirty="0">
                        <a:solidFill>
                          <a:schemeClr val="bg1"/>
                        </a:solidFill>
                        <a:effectLst/>
                        <a:latin typeface="Baskerville Old Face" panose="02020602080505020303" pitchFamily="18" charset="0"/>
                      </a:endParaRPr>
                    </a:p>
                  </a:txBody>
                  <a:tcPr marL="75643" marR="75643" marT="37821" marB="37821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82228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89471986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3297643">
            <a:off x="-3797644" y="2977071"/>
            <a:ext cx="19376492" cy="4191057"/>
            <a:chOff x="0" y="0"/>
            <a:chExt cx="7588051" cy="16412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588051" cy="1641265"/>
            </a:xfrm>
            <a:custGeom>
              <a:avLst/>
              <a:gdLst/>
              <a:ahLst/>
              <a:cxnLst/>
              <a:rect l="l" t="t" r="r" b="b"/>
              <a:pathLst>
                <a:path w="7588051" h="1641265">
                  <a:moveTo>
                    <a:pt x="0" y="0"/>
                  </a:moveTo>
                  <a:lnTo>
                    <a:pt x="7588051" y="0"/>
                  </a:lnTo>
                  <a:lnTo>
                    <a:pt x="7588051" y="1641265"/>
                  </a:lnTo>
                  <a:lnTo>
                    <a:pt x="0" y="1641265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4" name="AutoShape 4"/>
          <p:cNvSpPr/>
          <p:nvPr/>
        </p:nvSpPr>
        <p:spPr>
          <a:xfrm rot="-2700000">
            <a:off x="11595920" y="4610112"/>
            <a:ext cx="277759" cy="4463816"/>
          </a:xfrm>
          <a:prstGeom prst="line">
            <a:avLst/>
          </a:prstGeom>
          <a:ln w="400050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 rot="-2700000" flipH="1" flipV="1">
            <a:off x="1992682" y="2967324"/>
            <a:ext cx="206506" cy="4210552"/>
          </a:xfrm>
          <a:prstGeom prst="line">
            <a:avLst/>
          </a:prstGeom>
          <a:ln w="400050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0" y="8774163"/>
            <a:ext cx="1512837" cy="1512837"/>
          </a:xfrm>
          <a:prstGeom prst="rect">
            <a:avLst/>
          </a:prstGeom>
        </p:spPr>
      </p:pic>
      <p:sp>
        <p:nvSpPr>
          <p:cNvPr id="20" name="TextBox 27">
            <a:extLst>
              <a:ext uri="{FF2B5EF4-FFF2-40B4-BE49-F238E27FC236}">
                <a16:creationId xmlns:a16="http://schemas.microsoft.com/office/drawing/2014/main" id="{A56E14A0-3A49-4306-92D3-5F7968A7819E}"/>
              </a:ext>
            </a:extLst>
          </p:cNvPr>
          <p:cNvSpPr txBox="1"/>
          <p:nvPr/>
        </p:nvSpPr>
        <p:spPr>
          <a:xfrm>
            <a:off x="6248400" y="173998"/>
            <a:ext cx="13025671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15"/>
              </a:lnSpc>
            </a:pPr>
            <a:r>
              <a:rPr lang="en-US" sz="8903" dirty="0">
                <a:latin typeface="Amasis MT Pro Medium" panose="02040604050005020304" pitchFamily="18" charset="0"/>
              </a:rPr>
              <a:t>WBS</a:t>
            </a:r>
          </a:p>
        </p:txBody>
      </p:sp>
    </p:spTree>
    <p:extLst>
      <p:ext uri="{BB962C8B-B14F-4D97-AF65-F5344CB8AC3E}">
        <p14:creationId xmlns:p14="http://schemas.microsoft.com/office/powerpoint/2010/main" val="370843499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62940" y="515347"/>
            <a:ext cx="8966314" cy="589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08"/>
              </a:lnSpc>
            </a:pPr>
            <a:r>
              <a:rPr lang="en-US" sz="4800" dirty="0">
                <a:solidFill>
                  <a:srgbClr val="FFCC00"/>
                </a:solidFill>
                <a:latin typeface="Amasis MT Pro Medium" panose="02040604050005020304" pitchFamily="18" charset="0"/>
              </a:rPr>
              <a:t>IL TEAM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0" y="222638"/>
            <a:ext cx="320040" cy="886072"/>
            <a:chOff x="0" y="0"/>
            <a:chExt cx="426720" cy="118143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26720" cy="1181481"/>
            </a:xfrm>
            <a:custGeom>
              <a:avLst/>
              <a:gdLst/>
              <a:ahLst/>
              <a:cxnLst/>
              <a:rect l="l" t="t" r="r" b="b"/>
              <a:pathLst>
                <a:path w="426720" h="1181481">
                  <a:moveTo>
                    <a:pt x="0" y="0"/>
                  </a:moveTo>
                  <a:lnTo>
                    <a:pt x="426720" y="0"/>
                  </a:lnTo>
                  <a:lnTo>
                    <a:pt x="426720" y="1181481"/>
                  </a:lnTo>
                  <a:lnTo>
                    <a:pt x="0" y="1181481"/>
                  </a:lnTo>
                  <a:close/>
                </a:path>
              </a:pathLst>
            </a:custGeom>
            <a:solidFill>
              <a:srgbClr val="2F2F2F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377190" y="222638"/>
            <a:ext cx="137160" cy="886072"/>
            <a:chOff x="0" y="0"/>
            <a:chExt cx="182880" cy="118143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82880" cy="1181481"/>
            </a:xfrm>
            <a:custGeom>
              <a:avLst/>
              <a:gdLst/>
              <a:ahLst/>
              <a:cxnLst/>
              <a:rect l="l" t="t" r="r" b="b"/>
              <a:pathLst>
                <a:path w="182880" h="1181481">
                  <a:moveTo>
                    <a:pt x="0" y="0"/>
                  </a:moveTo>
                  <a:lnTo>
                    <a:pt x="182880" y="0"/>
                  </a:lnTo>
                  <a:lnTo>
                    <a:pt x="182880" y="1181481"/>
                  </a:lnTo>
                  <a:lnTo>
                    <a:pt x="0" y="1181481"/>
                  </a:lnTo>
                  <a:close/>
                </a:path>
              </a:pathLst>
            </a:custGeom>
            <a:solidFill>
              <a:srgbClr val="FFCC00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1736853" y="2463614"/>
            <a:ext cx="3424662" cy="3424662"/>
            <a:chOff x="0" y="0"/>
            <a:chExt cx="4566216" cy="4566216"/>
          </a:xfrm>
        </p:grpSpPr>
        <p:sp>
          <p:nvSpPr>
            <p:cNvPr id="8" name="Freeform 8"/>
            <p:cNvSpPr/>
            <p:nvPr/>
          </p:nvSpPr>
          <p:spPr>
            <a:xfrm>
              <a:off x="127000" y="127000"/>
              <a:ext cx="4312158" cy="4312158"/>
            </a:xfrm>
            <a:custGeom>
              <a:avLst/>
              <a:gdLst/>
              <a:ahLst/>
              <a:cxnLst/>
              <a:rect l="l" t="t" r="r" b="b"/>
              <a:pathLst>
                <a:path w="4312158" h="4312158">
                  <a:moveTo>
                    <a:pt x="0" y="2156079"/>
                  </a:moveTo>
                  <a:cubicBezTo>
                    <a:pt x="0" y="965327"/>
                    <a:pt x="965327" y="0"/>
                    <a:pt x="2156079" y="0"/>
                  </a:cubicBezTo>
                  <a:cubicBezTo>
                    <a:pt x="3346831" y="0"/>
                    <a:pt x="4312158" y="965327"/>
                    <a:pt x="4312158" y="2156079"/>
                  </a:cubicBezTo>
                  <a:cubicBezTo>
                    <a:pt x="4312158" y="3346831"/>
                    <a:pt x="3346831" y="4312158"/>
                    <a:pt x="2156079" y="4312158"/>
                  </a:cubicBezTo>
                  <a:cubicBezTo>
                    <a:pt x="965327" y="4312158"/>
                    <a:pt x="0" y="3346831"/>
                    <a:pt x="0" y="2156079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0" y="0"/>
              <a:ext cx="4566158" cy="4566158"/>
            </a:xfrm>
            <a:custGeom>
              <a:avLst/>
              <a:gdLst/>
              <a:ahLst/>
              <a:cxnLst/>
              <a:rect l="l" t="t" r="r" b="b"/>
              <a:pathLst>
                <a:path w="4566158" h="4566158">
                  <a:moveTo>
                    <a:pt x="0" y="2283079"/>
                  </a:moveTo>
                  <a:cubicBezTo>
                    <a:pt x="0" y="1022223"/>
                    <a:pt x="1022223" y="0"/>
                    <a:pt x="2283079" y="0"/>
                  </a:cubicBezTo>
                  <a:lnTo>
                    <a:pt x="2283079" y="127000"/>
                  </a:lnTo>
                  <a:lnTo>
                    <a:pt x="2283079" y="0"/>
                  </a:lnTo>
                  <a:cubicBezTo>
                    <a:pt x="3544062" y="0"/>
                    <a:pt x="4566158" y="1022223"/>
                    <a:pt x="4566158" y="2283079"/>
                  </a:cubicBezTo>
                  <a:lnTo>
                    <a:pt x="4439158" y="2283079"/>
                  </a:lnTo>
                  <a:lnTo>
                    <a:pt x="4566158" y="2283079"/>
                  </a:lnTo>
                  <a:cubicBezTo>
                    <a:pt x="4566158" y="3544062"/>
                    <a:pt x="3543935" y="4566158"/>
                    <a:pt x="2283079" y="4566158"/>
                  </a:cubicBezTo>
                  <a:lnTo>
                    <a:pt x="2283079" y="4439158"/>
                  </a:lnTo>
                  <a:lnTo>
                    <a:pt x="2283079" y="4566158"/>
                  </a:lnTo>
                  <a:cubicBezTo>
                    <a:pt x="1022223" y="4566158"/>
                    <a:pt x="0" y="3544062"/>
                    <a:pt x="0" y="2283079"/>
                  </a:cubicBezTo>
                  <a:lnTo>
                    <a:pt x="127000" y="2283079"/>
                  </a:lnTo>
                  <a:lnTo>
                    <a:pt x="254000" y="2283079"/>
                  </a:lnTo>
                  <a:lnTo>
                    <a:pt x="127000" y="2283079"/>
                  </a:lnTo>
                  <a:lnTo>
                    <a:pt x="0" y="2283079"/>
                  </a:lnTo>
                  <a:moveTo>
                    <a:pt x="254000" y="2283079"/>
                  </a:moveTo>
                  <a:cubicBezTo>
                    <a:pt x="254000" y="2353183"/>
                    <a:pt x="197104" y="2410079"/>
                    <a:pt x="127000" y="2410079"/>
                  </a:cubicBezTo>
                  <a:cubicBezTo>
                    <a:pt x="56896" y="2410079"/>
                    <a:pt x="0" y="2353183"/>
                    <a:pt x="0" y="2283079"/>
                  </a:cubicBezTo>
                  <a:cubicBezTo>
                    <a:pt x="0" y="2212975"/>
                    <a:pt x="56896" y="2156079"/>
                    <a:pt x="127000" y="2156079"/>
                  </a:cubicBezTo>
                  <a:cubicBezTo>
                    <a:pt x="197104" y="2156079"/>
                    <a:pt x="254000" y="2212975"/>
                    <a:pt x="254000" y="2283079"/>
                  </a:cubicBezTo>
                  <a:cubicBezTo>
                    <a:pt x="254000" y="3403727"/>
                    <a:pt x="1162431" y="4312158"/>
                    <a:pt x="2283079" y="4312158"/>
                  </a:cubicBezTo>
                  <a:cubicBezTo>
                    <a:pt x="3403727" y="4312158"/>
                    <a:pt x="4312158" y="3403727"/>
                    <a:pt x="4312158" y="2283079"/>
                  </a:cubicBezTo>
                  <a:cubicBezTo>
                    <a:pt x="4312158" y="1162431"/>
                    <a:pt x="3403727" y="254000"/>
                    <a:pt x="2283079" y="254000"/>
                  </a:cubicBezTo>
                  <a:lnTo>
                    <a:pt x="2283079" y="127000"/>
                  </a:lnTo>
                  <a:lnTo>
                    <a:pt x="2283079" y="254000"/>
                  </a:lnTo>
                  <a:cubicBezTo>
                    <a:pt x="1162431" y="254000"/>
                    <a:pt x="254000" y="1162431"/>
                    <a:pt x="254000" y="2283079"/>
                  </a:cubicBezTo>
                  <a:close/>
                </a:path>
              </a:pathLst>
            </a:custGeom>
            <a:solidFill>
              <a:srgbClr val="E6E6E6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2112756" y="2839517"/>
            <a:ext cx="2672860" cy="2672860"/>
            <a:chOff x="0" y="0"/>
            <a:chExt cx="3563814" cy="3563814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563874" cy="3563874"/>
            </a:xfrm>
            <a:custGeom>
              <a:avLst/>
              <a:gdLst/>
              <a:ahLst/>
              <a:cxnLst/>
              <a:rect l="l" t="t" r="r" b="b"/>
              <a:pathLst>
                <a:path w="3563874" h="3563874">
                  <a:moveTo>
                    <a:pt x="0" y="1781937"/>
                  </a:moveTo>
                  <a:cubicBezTo>
                    <a:pt x="0" y="797814"/>
                    <a:pt x="797814" y="0"/>
                    <a:pt x="1781937" y="0"/>
                  </a:cubicBezTo>
                  <a:cubicBezTo>
                    <a:pt x="2766060" y="0"/>
                    <a:pt x="3563874" y="797814"/>
                    <a:pt x="3563874" y="1781937"/>
                  </a:cubicBezTo>
                  <a:cubicBezTo>
                    <a:pt x="3563874" y="2766060"/>
                    <a:pt x="2766060" y="3563874"/>
                    <a:pt x="1781937" y="3563874"/>
                  </a:cubicBezTo>
                  <a:cubicBezTo>
                    <a:pt x="797814" y="3563874"/>
                    <a:pt x="0" y="2766060"/>
                    <a:pt x="0" y="1781937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12" name="AutoShape 12"/>
          <p:cNvSpPr/>
          <p:nvPr/>
        </p:nvSpPr>
        <p:spPr>
          <a:xfrm rot="13423">
            <a:off x="2229476" y="6258030"/>
            <a:ext cx="2439416" cy="0"/>
          </a:xfrm>
          <a:prstGeom prst="line">
            <a:avLst/>
          </a:prstGeom>
          <a:ln w="9525" cap="rnd">
            <a:solidFill>
              <a:srgbClr val="D83B0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TextBox 13"/>
          <p:cNvSpPr txBox="1"/>
          <p:nvPr/>
        </p:nvSpPr>
        <p:spPr>
          <a:xfrm>
            <a:off x="2276816" y="6457272"/>
            <a:ext cx="2344737" cy="352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 spc="35">
                <a:solidFill>
                  <a:srgbClr val="FFFFFF"/>
                </a:solidFill>
                <a:latin typeface="Amasis MT Pro Medium" panose="02040604050005020304" pitchFamily="18" charset="0"/>
              </a:rPr>
              <a:t>Gioia Bertin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5534211" y="2463614"/>
            <a:ext cx="3424662" cy="3424662"/>
            <a:chOff x="0" y="0"/>
            <a:chExt cx="4566216" cy="4566216"/>
          </a:xfrm>
        </p:grpSpPr>
        <p:sp>
          <p:nvSpPr>
            <p:cNvPr id="15" name="Freeform 15"/>
            <p:cNvSpPr/>
            <p:nvPr/>
          </p:nvSpPr>
          <p:spPr>
            <a:xfrm>
              <a:off x="127000" y="127000"/>
              <a:ext cx="4312158" cy="4312158"/>
            </a:xfrm>
            <a:custGeom>
              <a:avLst/>
              <a:gdLst/>
              <a:ahLst/>
              <a:cxnLst/>
              <a:rect l="l" t="t" r="r" b="b"/>
              <a:pathLst>
                <a:path w="4312158" h="4312158">
                  <a:moveTo>
                    <a:pt x="0" y="2156079"/>
                  </a:moveTo>
                  <a:cubicBezTo>
                    <a:pt x="0" y="965327"/>
                    <a:pt x="965327" y="0"/>
                    <a:pt x="2156079" y="0"/>
                  </a:cubicBezTo>
                  <a:cubicBezTo>
                    <a:pt x="3346831" y="0"/>
                    <a:pt x="4312158" y="965327"/>
                    <a:pt x="4312158" y="2156079"/>
                  </a:cubicBezTo>
                  <a:cubicBezTo>
                    <a:pt x="4312158" y="3346831"/>
                    <a:pt x="3346831" y="4312158"/>
                    <a:pt x="2156079" y="4312158"/>
                  </a:cubicBezTo>
                  <a:cubicBezTo>
                    <a:pt x="965327" y="4312158"/>
                    <a:pt x="0" y="3346831"/>
                    <a:pt x="0" y="2156079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6" name="Freeform 16"/>
            <p:cNvSpPr/>
            <p:nvPr/>
          </p:nvSpPr>
          <p:spPr>
            <a:xfrm>
              <a:off x="0" y="0"/>
              <a:ext cx="4566158" cy="4566158"/>
            </a:xfrm>
            <a:custGeom>
              <a:avLst/>
              <a:gdLst/>
              <a:ahLst/>
              <a:cxnLst/>
              <a:rect l="l" t="t" r="r" b="b"/>
              <a:pathLst>
                <a:path w="4566158" h="4566158">
                  <a:moveTo>
                    <a:pt x="0" y="2283079"/>
                  </a:moveTo>
                  <a:cubicBezTo>
                    <a:pt x="0" y="1022223"/>
                    <a:pt x="1022223" y="0"/>
                    <a:pt x="2283079" y="0"/>
                  </a:cubicBezTo>
                  <a:lnTo>
                    <a:pt x="2283079" y="127000"/>
                  </a:lnTo>
                  <a:lnTo>
                    <a:pt x="2283079" y="0"/>
                  </a:lnTo>
                  <a:cubicBezTo>
                    <a:pt x="3544062" y="0"/>
                    <a:pt x="4566158" y="1022223"/>
                    <a:pt x="4566158" y="2283079"/>
                  </a:cubicBezTo>
                  <a:lnTo>
                    <a:pt x="4439158" y="2283079"/>
                  </a:lnTo>
                  <a:lnTo>
                    <a:pt x="4566158" y="2283079"/>
                  </a:lnTo>
                  <a:cubicBezTo>
                    <a:pt x="4566158" y="3544062"/>
                    <a:pt x="3543935" y="4566158"/>
                    <a:pt x="2283079" y="4566158"/>
                  </a:cubicBezTo>
                  <a:lnTo>
                    <a:pt x="2283079" y="4439158"/>
                  </a:lnTo>
                  <a:lnTo>
                    <a:pt x="2283079" y="4566158"/>
                  </a:lnTo>
                  <a:cubicBezTo>
                    <a:pt x="1022223" y="4566158"/>
                    <a:pt x="0" y="3544062"/>
                    <a:pt x="0" y="2283079"/>
                  </a:cubicBezTo>
                  <a:lnTo>
                    <a:pt x="127000" y="2283079"/>
                  </a:lnTo>
                  <a:lnTo>
                    <a:pt x="254000" y="2283079"/>
                  </a:lnTo>
                  <a:lnTo>
                    <a:pt x="127000" y="2283079"/>
                  </a:lnTo>
                  <a:lnTo>
                    <a:pt x="0" y="2283079"/>
                  </a:lnTo>
                  <a:moveTo>
                    <a:pt x="254000" y="2283079"/>
                  </a:moveTo>
                  <a:cubicBezTo>
                    <a:pt x="254000" y="2353183"/>
                    <a:pt x="197104" y="2410079"/>
                    <a:pt x="127000" y="2410079"/>
                  </a:cubicBezTo>
                  <a:cubicBezTo>
                    <a:pt x="56896" y="2410079"/>
                    <a:pt x="0" y="2353183"/>
                    <a:pt x="0" y="2283079"/>
                  </a:cubicBezTo>
                  <a:cubicBezTo>
                    <a:pt x="0" y="2212975"/>
                    <a:pt x="56896" y="2156079"/>
                    <a:pt x="127000" y="2156079"/>
                  </a:cubicBezTo>
                  <a:cubicBezTo>
                    <a:pt x="197104" y="2156079"/>
                    <a:pt x="254000" y="2212975"/>
                    <a:pt x="254000" y="2283079"/>
                  </a:cubicBezTo>
                  <a:cubicBezTo>
                    <a:pt x="254000" y="3403727"/>
                    <a:pt x="1162431" y="4312158"/>
                    <a:pt x="2283079" y="4312158"/>
                  </a:cubicBezTo>
                  <a:cubicBezTo>
                    <a:pt x="3403727" y="4312158"/>
                    <a:pt x="4312158" y="3403727"/>
                    <a:pt x="4312158" y="2283079"/>
                  </a:cubicBezTo>
                  <a:cubicBezTo>
                    <a:pt x="4312158" y="1162431"/>
                    <a:pt x="3403727" y="254000"/>
                    <a:pt x="2283079" y="254000"/>
                  </a:cubicBezTo>
                  <a:lnTo>
                    <a:pt x="2283079" y="127000"/>
                  </a:lnTo>
                  <a:lnTo>
                    <a:pt x="2283079" y="254000"/>
                  </a:lnTo>
                  <a:cubicBezTo>
                    <a:pt x="1162431" y="254000"/>
                    <a:pt x="254000" y="1162431"/>
                    <a:pt x="254000" y="2283079"/>
                  </a:cubicBezTo>
                  <a:close/>
                </a:path>
              </a:pathLst>
            </a:custGeom>
            <a:solidFill>
              <a:srgbClr val="E6E6E6"/>
            </a:solidFill>
          </p:spPr>
        </p:sp>
      </p:grpSp>
      <p:grpSp>
        <p:nvGrpSpPr>
          <p:cNvPr id="17" name="Group 17"/>
          <p:cNvGrpSpPr/>
          <p:nvPr/>
        </p:nvGrpSpPr>
        <p:grpSpPr>
          <a:xfrm>
            <a:off x="5910114" y="2839516"/>
            <a:ext cx="2672860" cy="2672860"/>
            <a:chOff x="0" y="0"/>
            <a:chExt cx="3563814" cy="3563814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3563874" cy="3563874"/>
            </a:xfrm>
            <a:custGeom>
              <a:avLst/>
              <a:gdLst/>
              <a:ahLst/>
              <a:cxnLst/>
              <a:rect l="l" t="t" r="r" b="b"/>
              <a:pathLst>
                <a:path w="3563874" h="3563874">
                  <a:moveTo>
                    <a:pt x="0" y="1781937"/>
                  </a:moveTo>
                  <a:cubicBezTo>
                    <a:pt x="0" y="797814"/>
                    <a:pt x="797814" y="0"/>
                    <a:pt x="1781937" y="0"/>
                  </a:cubicBezTo>
                  <a:cubicBezTo>
                    <a:pt x="2766060" y="0"/>
                    <a:pt x="3563874" y="797814"/>
                    <a:pt x="3563874" y="1781937"/>
                  </a:cubicBezTo>
                  <a:cubicBezTo>
                    <a:pt x="3563874" y="2766060"/>
                    <a:pt x="2766060" y="3563874"/>
                    <a:pt x="1781937" y="3563874"/>
                  </a:cubicBezTo>
                  <a:cubicBezTo>
                    <a:pt x="797814" y="3563874"/>
                    <a:pt x="0" y="2766060"/>
                    <a:pt x="0" y="1781937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19" name="AutoShape 19"/>
          <p:cNvSpPr/>
          <p:nvPr/>
        </p:nvSpPr>
        <p:spPr>
          <a:xfrm rot="13423">
            <a:off x="6026834" y="6258030"/>
            <a:ext cx="2439416" cy="0"/>
          </a:xfrm>
          <a:prstGeom prst="line">
            <a:avLst/>
          </a:prstGeom>
          <a:ln w="9525" cap="rnd">
            <a:solidFill>
              <a:srgbClr val="D83B0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0" name="TextBox 20"/>
          <p:cNvSpPr txBox="1"/>
          <p:nvPr/>
        </p:nvSpPr>
        <p:spPr>
          <a:xfrm>
            <a:off x="6074175" y="6457272"/>
            <a:ext cx="2344737" cy="352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 spc="35">
                <a:solidFill>
                  <a:srgbClr val="FFFFFF"/>
                </a:solidFill>
                <a:latin typeface="Amasis MT Pro Medium" panose="02040604050005020304" pitchFamily="18" charset="0"/>
              </a:rPr>
              <a:t>Mirko Cerati</a:t>
            </a:r>
          </a:p>
        </p:txBody>
      </p:sp>
      <p:sp>
        <p:nvSpPr>
          <p:cNvPr id="26" name="AutoShape 26"/>
          <p:cNvSpPr/>
          <p:nvPr/>
        </p:nvSpPr>
        <p:spPr>
          <a:xfrm rot="13423">
            <a:off x="9706260" y="6277080"/>
            <a:ext cx="2439416" cy="0"/>
          </a:xfrm>
          <a:prstGeom prst="line">
            <a:avLst/>
          </a:prstGeom>
          <a:ln w="9525" cap="rnd">
            <a:solidFill>
              <a:srgbClr val="D83B0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7" name="TextBox 27"/>
          <p:cNvSpPr txBox="1"/>
          <p:nvPr/>
        </p:nvSpPr>
        <p:spPr>
          <a:xfrm>
            <a:off x="9800948" y="6457272"/>
            <a:ext cx="2344737" cy="724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 spc="35">
                <a:solidFill>
                  <a:srgbClr val="FFFFFF"/>
                </a:solidFill>
                <a:latin typeface="Amasis MT Pro Medium" panose="02040604050005020304" pitchFamily="18" charset="0"/>
              </a:rPr>
              <a:t>Lorenzo Marcato</a:t>
            </a:r>
          </a:p>
        </p:txBody>
      </p:sp>
      <p:sp>
        <p:nvSpPr>
          <p:cNvPr id="33" name="AutoShape 33"/>
          <p:cNvSpPr/>
          <p:nvPr/>
        </p:nvSpPr>
        <p:spPr>
          <a:xfrm rot="13423">
            <a:off x="13735823" y="6238980"/>
            <a:ext cx="2439416" cy="0"/>
          </a:xfrm>
          <a:prstGeom prst="line">
            <a:avLst/>
          </a:prstGeom>
          <a:ln w="9525" cap="rnd">
            <a:solidFill>
              <a:srgbClr val="D83B0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4" name="TextBox 34"/>
          <p:cNvSpPr txBox="1"/>
          <p:nvPr/>
        </p:nvSpPr>
        <p:spPr>
          <a:xfrm>
            <a:off x="13735813" y="6457272"/>
            <a:ext cx="2344737" cy="724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 spc="35">
                <a:solidFill>
                  <a:srgbClr val="FFFFFF"/>
                </a:solidFill>
                <a:latin typeface="Amasis MT Pro Medium" panose="02040604050005020304" pitchFamily="18" charset="0"/>
              </a:rPr>
              <a:t>Gabriela Badarau</a:t>
            </a:r>
          </a:p>
        </p:txBody>
      </p:sp>
      <p:pic>
        <p:nvPicPr>
          <p:cNvPr id="35" name="Picture 3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0" y="8774163"/>
            <a:ext cx="1512837" cy="1512837"/>
          </a:xfrm>
          <a:prstGeom prst="rect">
            <a:avLst/>
          </a:prstGeom>
        </p:spPr>
      </p:pic>
      <p:pic>
        <p:nvPicPr>
          <p:cNvPr id="37" name="Picture 36" descr="A person smiling for the camera&#10;&#10;Description automatically generated with low confidence">
            <a:extLst>
              <a:ext uri="{FF2B5EF4-FFF2-40B4-BE49-F238E27FC236}">
                <a16:creationId xmlns:a16="http://schemas.microsoft.com/office/drawing/2014/main" id="{1AC2B85F-4C50-4AD5-48BB-3CBFFC5D987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6853" y="2483052"/>
            <a:ext cx="3424619" cy="342461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9" name="Picture 38" descr="A person standing in a grassy area&#10;&#10;Description automatically generated with low confidence">
            <a:extLst>
              <a:ext uri="{FF2B5EF4-FFF2-40B4-BE49-F238E27FC236}">
                <a16:creationId xmlns:a16="http://schemas.microsoft.com/office/drawing/2014/main" id="{000533C5-6D54-3D45-7BB0-B75048484A8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8464" y="2362276"/>
            <a:ext cx="3751323" cy="358131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42" name="Immagine 41">
            <a:extLst>
              <a:ext uri="{FF2B5EF4-FFF2-40B4-BE49-F238E27FC236}">
                <a16:creationId xmlns:a16="http://schemas.microsoft.com/office/drawing/2014/main" id="{27406D0B-2F39-4FBE-B996-AB9C87236A5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05" t="17589" r="1105" b="7268"/>
          <a:stretch/>
        </p:blipFill>
        <p:spPr>
          <a:xfrm>
            <a:off x="9302027" y="2392955"/>
            <a:ext cx="3543897" cy="355063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44" name="Immagine 43">
            <a:extLst>
              <a:ext uri="{FF2B5EF4-FFF2-40B4-BE49-F238E27FC236}">
                <a16:creationId xmlns:a16="http://schemas.microsoft.com/office/drawing/2014/main" id="{2592351F-500E-45CE-A5E9-56A44108F252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" t="11424" r="677" b="27603"/>
          <a:stretch/>
        </p:blipFill>
        <p:spPr>
          <a:xfrm>
            <a:off x="13243221" y="2153645"/>
            <a:ext cx="3424620" cy="373458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2256513" y="3905150"/>
            <a:ext cx="2284344" cy="142771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8427532" y="3905150"/>
            <a:ext cx="1427715" cy="1427715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4097000" y="3757226"/>
            <a:ext cx="1579409" cy="1723562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0" y="8774163"/>
            <a:ext cx="1512837" cy="1512837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026089" y="5577873"/>
            <a:ext cx="4745190" cy="19492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3200">
                <a:solidFill>
                  <a:srgbClr val="FFFFFF"/>
                </a:solidFill>
                <a:latin typeface="Amasis MT Pro Medium" panose="02040604050005020304" pitchFamily="18" charset="0"/>
              </a:rPr>
              <a:t>MINORE AFFOLLAMENTO DURANTE GLI ORARI DI PUNTA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770100" y="5577873"/>
            <a:ext cx="4745190" cy="9746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3200">
                <a:solidFill>
                  <a:srgbClr val="FFFFFF"/>
                </a:solidFill>
                <a:latin typeface="Amasis MT Pro Medium" panose="02040604050005020304" pitchFamily="18" charset="0"/>
              </a:rPr>
              <a:t>RIDUZIONE DEI TEMPI DI ATTESA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514110" y="5577873"/>
            <a:ext cx="4745190" cy="9746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3200">
                <a:solidFill>
                  <a:srgbClr val="FFFFFF"/>
                </a:solidFill>
                <a:latin typeface="Amasis MT Pro Medium" panose="02040604050005020304" pitchFamily="18" charset="0"/>
              </a:rPr>
              <a:t>PREVISIONI DI VENDITA ACCURATE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038436" y="1554478"/>
            <a:ext cx="12211128" cy="1000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40"/>
              </a:lnSpc>
            </a:pPr>
            <a:r>
              <a:rPr lang="en-US" sz="8000">
                <a:solidFill>
                  <a:srgbClr val="FCD904"/>
                </a:solidFill>
                <a:latin typeface="Amasis MT Pro Medium" panose="02040604050005020304" pitchFamily="18" charset="0"/>
              </a:rPr>
              <a:t>Il nostro obiettivo</a:t>
            </a:r>
          </a:p>
        </p:txBody>
      </p:sp>
    </p:spTree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r="40776"/>
          <a:stretch>
            <a:fillRect/>
          </a:stretch>
        </p:blipFill>
        <p:spPr>
          <a:xfrm>
            <a:off x="0" y="0"/>
            <a:ext cx="9144129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1028700" y="8116180"/>
            <a:ext cx="35651" cy="1142120"/>
          </a:xfrm>
          <a:prstGeom prst="rect">
            <a:avLst/>
          </a:prstGeom>
          <a:solidFill>
            <a:srgbClr val="FCD904"/>
          </a:solidFill>
        </p:spPr>
      </p:sp>
      <p:pic>
        <p:nvPicPr>
          <p:cNvPr id="4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134103" y="5287862"/>
            <a:ext cx="1472110" cy="1104083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0137213" y="1492586"/>
            <a:ext cx="1258264" cy="132163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208347" y="3212465"/>
            <a:ext cx="6727305" cy="30008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40"/>
              </a:lnSpc>
            </a:pPr>
            <a:r>
              <a:rPr lang="en-US" sz="8000" dirty="0">
                <a:solidFill>
                  <a:srgbClr val="FCD904"/>
                </a:solidFill>
                <a:latin typeface="Amasis MT Pro Medium" panose="02040604050005020304" pitchFamily="18" charset="0"/>
              </a:rPr>
              <a:t>LA</a:t>
            </a:r>
          </a:p>
          <a:p>
            <a:pPr algn="ctr">
              <a:lnSpc>
                <a:spcPts val="7840"/>
              </a:lnSpc>
            </a:pPr>
            <a:r>
              <a:rPr lang="en-US" sz="8000" dirty="0">
                <a:solidFill>
                  <a:srgbClr val="FCD904"/>
                </a:solidFill>
                <a:latin typeface="Amasis MT Pro Medium" panose="02040604050005020304" pitchFamily="18" charset="0"/>
              </a:rPr>
              <a:t>NOSTRA</a:t>
            </a:r>
          </a:p>
          <a:p>
            <a:pPr algn="ctr">
              <a:lnSpc>
                <a:spcPts val="7840"/>
              </a:lnSpc>
            </a:pPr>
            <a:r>
              <a:rPr lang="en-US" sz="8000" dirty="0">
                <a:solidFill>
                  <a:srgbClr val="FCD904"/>
                </a:solidFill>
                <a:latin typeface="Amasis MT Pro Medium" panose="02040604050005020304" pitchFamily="18" charset="0"/>
              </a:rPr>
              <a:t>SOLUZIONE: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096417" y="5178772"/>
            <a:ext cx="5158872" cy="10345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  <a:spcBef>
                <a:spcPct val="0"/>
              </a:spcBef>
            </a:pPr>
            <a:r>
              <a:rPr lang="en-US" sz="3000" dirty="0" err="1">
                <a:solidFill>
                  <a:srgbClr val="171717"/>
                </a:solidFill>
                <a:latin typeface="Amasis MT Pro Medium" panose="02040604050005020304" pitchFamily="18" charset="0"/>
              </a:rPr>
              <a:t>Pagamenti</a:t>
            </a:r>
            <a:r>
              <a:rPr lang="en-US" sz="3000" dirty="0">
                <a:solidFill>
                  <a:srgbClr val="171717"/>
                </a:solidFill>
                <a:latin typeface="Amasis MT Pro Medium" panose="02040604050005020304" pitchFamily="18" charset="0"/>
              </a:rPr>
              <a:t> DIGITALI e VELOCI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096417" y="1636144"/>
            <a:ext cx="5158872" cy="495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  <a:spcBef>
                <a:spcPct val="0"/>
              </a:spcBef>
            </a:pPr>
            <a:r>
              <a:rPr lang="en-US" sz="3000" dirty="0">
                <a:solidFill>
                  <a:srgbClr val="171717"/>
                </a:solidFill>
                <a:latin typeface="Amasis MT Pro Medium" panose="02040604050005020304" pitchFamily="18" charset="0"/>
              </a:rPr>
              <a:t>SITO WEB per </a:t>
            </a:r>
            <a:r>
              <a:rPr lang="en-US" sz="3000" dirty="0" err="1">
                <a:solidFill>
                  <a:srgbClr val="171717"/>
                </a:solidFill>
                <a:latin typeface="Amasis MT Pro Medium" panose="02040604050005020304" pitchFamily="18" charset="0"/>
              </a:rPr>
              <a:t>prenotazione</a:t>
            </a:r>
            <a:endParaRPr lang="en-US" sz="3000" dirty="0">
              <a:solidFill>
                <a:srgbClr val="171717"/>
              </a:solidFill>
              <a:latin typeface="Amasis MT Pro Medium" panose="02040604050005020304" pitchFamily="18" charset="0"/>
            </a:endParaRP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0" y="8774163"/>
            <a:ext cx="1512837" cy="1512837"/>
          </a:xfrm>
          <a:prstGeom prst="rect">
            <a:avLst/>
          </a:prstGeom>
        </p:spPr>
      </p:pic>
      <p:pic>
        <p:nvPicPr>
          <p:cNvPr id="17" name="Graphic 16" descr="Statistics with solid fill">
            <a:extLst>
              <a:ext uri="{FF2B5EF4-FFF2-40B4-BE49-F238E27FC236}">
                <a16:creationId xmlns:a16="http://schemas.microsoft.com/office/drawing/2014/main" id="{DA71580E-B265-5C07-4A40-5D14D904DDA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030290" y="7164607"/>
            <a:ext cx="1472109" cy="1472109"/>
          </a:xfrm>
          <a:prstGeom prst="rect">
            <a:avLst/>
          </a:prstGeom>
        </p:spPr>
      </p:pic>
      <p:sp>
        <p:nvSpPr>
          <p:cNvPr id="18" name="TextBox 11">
            <a:extLst>
              <a:ext uri="{FF2B5EF4-FFF2-40B4-BE49-F238E27FC236}">
                <a16:creationId xmlns:a16="http://schemas.microsoft.com/office/drawing/2014/main" id="{0DD07B84-34ED-3EA1-0924-7461618613A6}"/>
              </a:ext>
            </a:extLst>
          </p:cNvPr>
          <p:cNvSpPr txBox="1"/>
          <p:nvPr/>
        </p:nvSpPr>
        <p:spPr>
          <a:xfrm>
            <a:off x="11868741" y="7383404"/>
            <a:ext cx="5158872" cy="10345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  <a:spcBef>
                <a:spcPct val="0"/>
              </a:spcBef>
            </a:pPr>
            <a:r>
              <a:rPr lang="en-US" sz="3000" dirty="0">
                <a:solidFill>
                  <a:srgbClr val="171717"/>
                </a:solidFill>
                <a:latin typeface="Amasis MT Pro Medium" panose="02040604050005020304" pitchFamily="18" charset="0"/>
              </a:rPr>
              <a:t>STATISTICHE </a:t>
            </a:r>
            <a:r>
              <a:rPr lang="en-US" sz="3000" dirty="0" err="1">
                <a:solidFill>
                  <a:srgbClr val="171717"/>
                </a:solidFill>
                <a:latin typeface="Amasis MT Pro Medium" panose="02040604050005020304" pitchFamily="18" charset="0"/>
              </a:rPr>
              <a:t>periodiche</a:t>
            </a:r>
            <a:r>
              <a:rPr lang="en-US" sz="3000" dirty="0">
                <a:solidFill>
                  <a:srgbClr val="171717"/>
                </a:solidFill>
                <a:latin typeface="Amasis MT Pro Medium" panose="02040604050005020304" pitchFamily="18" charset="0"/>
              </a:rPr>
              <a:t> e FEEDBACK da </a:t>
            </a:r>
            <a:r>
              <a:rPr lang="en-US" sz="3000" dirty="0" err="1">
                <a:solidFill>
                  <a:srgbClr val="171717"/>
                </a:solidFill>
                <a:latin typeface="Amasis MT Pro Medium" panose="02040604050005020304" pitchFamily="18" charset="0"/>
              </a:rPr>
              <a:t>utenti</a:t>
            </a:r>
            <a:endParaRPr lang="en-US" sz="3000" dirty="0">
              <a:solidFill>
                <a:srgbClr val="171717"/>
              </a:solidFill>
              <a:latin typeface="Amasis MT Pro Medium" panose="02040604050005020304" pitchFamily="18" charset="0"/>
            </a:endParaRPr>
          </a:p>
        </p:txBody>
      </p:sp>
      <p:pic>
        <p:nvPicPr>
          <p:cNvPr id="20" name="Graphic 19" descr="Target Audience outline">
            <a:extLst>
              <a:ext uri="{FF2B5EF4-FFF2-40B4-BE49-F238E27FC236}">
                <a16:creationId xmlns:a16="http://schemas.microsoft.com/office/drawing/2014/main" id="{EC0756CB-8E22-5869-C191-3F8B888A045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016293" y="3296603"/>
            <a:ext cx="1472110" cy="1472110"/>
          </a:xfrm>
          <a:prstGeom prst="rect">
            <a:avLst/>
          </a:prstGeom>
        </p:spPr>
      </p:pic>
      <p:sp>
        <p:nvSpPr>
          <p:cNvPr id="21" name="TextBox 13">
            <a:extLst>
              <a:ext uri="{FF2B5EF4-FFF2-40B4-BE49-F238E27FC236}">
                <a16:creationId xmlns:a16="http://schemas.microsoft.com/office/drawing/2014/main" id="{F16A00CB-DCBC-7404-5729-B5786E0899B1}"/>
              </a:ext>
            </a:extLst>
          </p:cNvPr>
          <p:cNvSpPr txBox="1"/>
          <p:nvPr/>
        </p:nvSpPr>
        <p:spPr>
          <a:xfrm>
            <a:off x="11920781" y="3422490"/>
            <a:ext cx="5158872" cy="495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  <a:spcBef>
                <a:spcPct val="0"/>
              </a:spcBef>
            </a:pPr>
            <a:r>
              <a:rPr lang="en-US" sz="3000" dirty="0" err="1">
                <a:solidFill>
                  <a:srgbClr val="171717"/>
                </a:solidFill>
                <a:latin typeface="Amasis MT Pro Medium" panose="02040604050005020304" pitchFamily="18" charset="0"/>
              </a:rPr>
              <a:t>Servizio</a:t>
            </a:r>
            <a:r>
              <a:rPr lang="en-US" sz="3000" dirty="0">
                <a:solidFill>
                  <a:srgbClr val="171717"/>
                </a:solidFill>
                <a:latin typeface="Amasis MT Pro Medium" panose="02040604050005020304" pitchFamily="18" charset="0"/>
              </a:rPr>
              <a:t> EFFICENTE</a:t>
            </a:r>
          </a:p>
        </p:txBody>
      </p:sp>
    </p:spTree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r="40776"/>
          <a:stretch>
            <a:fillRect/>
          </a:stretch>
        </p:blipFill>
        <p:spPr>
          <a:xfrm>
            <a:off x="0" y="0"/>
            <a:ext cx="9144129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1028700" y="8116180"/>
            <a:ext cx="35651" cy="1142120"/>
          </a:xfrm>
          <a:prstGeom prst="rect">
            <a:avLst/>
          </a:prstGeom>
          <a:solidFill>
            <a:srgbClr val="FCD904"/>
          </a:solidFill>
        </p:spPr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184468" y="4319766"/>
            <a:ext cx="1380160" cy="138016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0184468" y="1619160"/>
            <a:ext cx="1181330" cy="1434286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0245416" y="7308664"/>
            <a:ext cx="1258264" cy="1378576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208347" y="3212465"/>
            <a:ext cx="6727305" cy="30008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40"/>
              </a:lnSpc>
            </a:pPr>
            <a:r>
              <a:rPr lang="en-US" sz="8000" dirty="0">
                <a:solidFill>
                  <a:srgbClr val="FCD904"/>
                </a:solidFill>
                <a:latin typeface="Amasis MT Pro Medium" panose="02040604050005020304" pitchFamily="18" charset="0"/>
              </a:rPr>
              <a:t>LA</a:t>
            </a:r>
          </a:p>
          <a:p>
            <a:pPr algn="ctr">
              <a:lnSpc>
                <a:spcPts val="7840"/>
              </a:lnSpc>
            </a:pPr>
            <a:r>
              <a:rPr lang="en-US" sz="8000" dirty="0">
                <a:solidFill>
                  <a:srgbClr val="FCD904"/>
                </a:solidFill>
                <a:latin typeface="Amasis MT Pro Medium" panose="02040604050005020304" pitchFamily="18" charset="0"/>
              </a:rPr>
              <a:t>NOSTRA</a:t>
            </a:r>
          </a:p>
          <a:p>
            <a:pPr algn="ctr">
              <a:lnSpc>
                <a:spcPts val="7840"/>
              </a:lnSpc>
            </a:pPr>
            <a:r>
              <a:rPr lang="en-US" sz="8000" dirty="0">
                <a:solidFill>
                  <a:srgbClr val="FCD904"/>
                </a:solidFill>
                <a:latin typeface="Amasis MT Pro Medium" panose="02040604050005020304" pitchFamily="18" charset="0"/>
              </a:rPr>
              <a:t>SOLUZIONE: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920781" y="4492589"/>
            <a:ext cx="5158872" cy="10345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  <a:spcBef>
                <a:spcPct val="0"/>
              </a:spcBef>
            </a:pPr>
            <a:r>
              <a:rPr lang="en-US" sz="3000" dirty="0" err="1">
                <a:solidFill>
                  <a:srgbClr val="171717"/>
                </a:solidFill>
                <a:latin typeface="Amasis MT Pro Medium" panose="02040604050005020304" pitchFamily="18" charset="0"/>
              </a:rPr>
              <a:t>Cassa</a:t>
            </a:r>
            <a:r>
              <a:rPr lang="en-US" sz="3000" dirty="0">
                <a:solidFill>
                  <a:srgbClr val="171717"/>
                </a:solidFill>
                <a:latin typeface="Amasis MT Pro Medium" panose="02040604050005020304" pitchFamily="18" charset="0"/>
              </a:rPr>
              <a:t> INTEGRATA e SINCRONIZZATA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564628" y="2145503"/>
            <a:ext cx="5158872" cy="495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  <a:spcBef>
                <a:spcPct val="0"/>
              </a:spcBef>
            </a:pPr>
            <a:r>
              <a:rPr lang="en-US" sz="3000" dirty="0">
                <a:solidFill>
                  <a:srgbClr val="171717"/>
                </a:solidFill>
                <a:latin typeface="Amasis MT Pro Medium" panose="02040604050005020304" pitchFamily="18" charset="0"/>
              </a:rPr>
              <a:t>CONTROLLO </a:t>
            </a:r>
            <a:r>
              <a:rPr lang="en-US" sz="3000" dirty="0" err="1">
                <a:solidFill>
                  <a:srgbClr val="171717"/>
                </a:solidFill>
                <a:latin typeface="Amasis MT Pro Medium" panose="02040604050005020304" pitchFamily="18" charset="0"/>
              </a:rPr>
              <a:t>magazzino</a:t>
            </a:r>
            <a:r>
              <a:rPr lang="en-US" sz="3000" dirty="0">
                <a:solidFill>
                  <a:srgbClr val="171717"/>
                </a:solidFill>
                <a:latin typeface="Amasis MT Pro Medium" panose="02040604050005020304" pitchFamily="18" charset="0"/>
              </a:rPr>
              <a:t> 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1912760" y="7644723"/>
            <a:ext cx="5655035" cy="495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  <a:spcBef>
                <a:spcPct val="0"/>
              </a:spcBef>
            </a:pPr>
            <a:r>
              <a:rPr lang="en-US" sz="3000" dirty="0" err="1">
                <a:solidFill>
                  <a:srgbClr val="171717"/>
                </a:solidFill>
                <a:latin typeface="Amasis MT Pro Medium" panose="02040604050005020304" pitchFamily="18" charset="0"/>
              </a:rPr>
              <a:t>Gestione</a:t>
            </a:r>
            <a:r>
              <a:rPr lang="en-US" sz="3000" dirty="0">
                <a:solidFill>
                  <a:srgbClr val="171717"/>
                </a:solidFill>
                <a:latin typeface="Amasis MT Pro Medium" panose="02040604050005020304" pitchFamily="18" charset="0"/>
              </a:rPr>
              <a:t> </a:t>
            </a:r>
            <a:r>
              <a:rPr lang="en-US" sz="3000" dirty="0" err="1">
                <a:solidFill>
                  <a:srgbClr val="171717"/>
                </a:solidFill>
                <a:latin typeface="Amasis MT Pro Medium" panose="02040604050005020304" pitchFamily="18" charset="0"/>
              </a:rPr>
              <a:t>fornitori-materie</a:t>
            </a:r>
            <a:r>
              <a:rPr lang="en-US" sz="3000" dirty="0">
                <a:solidFill>
                  <a:srgbClr val="171717"/>
                </a:solidFill>
                <a:latin typeface="Amasis MT Pro Medium" panose="02040604050005020304" pitchFamily="18" charset="0"/>
              </a:rPr>
              <a:t> prime</a:t>
            </a: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0" y="8774163"/>
            <a:ext cx="1512837" cy="1512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076986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-125209" y="6400455"/>
            <a:ext cx="18413209" cy="4292355"/>
            <a:chOff x="0" y="0"/>
            <a:chExt cx="4849569" cy="113049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49569" cy="1130497"/>
            </a:xfrm>
            <a:custGeom>
              <a:avLst/>
              <a:gdLst/>
              <a:ahLst/>
              <a:cxnLst/>
              <a:rect l="l" t="t" r="r" b="b"/>
              <a:pathLst>
                <a:path w="4849569" h="1130497">
                  <a:moveTo>
                    <a:pt x="0" y="0"/>
                  </a:moveTo>
                  <a:lnTo>
                    <a:pt x="4849569" y="0"/>
                  </a:lnTo>
                  <a:lnTo>
                    <a:pt x="4849569" y="1130497"/>
                  </a:lnTo>
                  <a:lnTo>
                    <a:pt x="0" y="1130497"/>
                  </a:lnTo>
                  <a:close/>
                </a:path>
              </a:pathLst>
            </a:custGeom>
            <a:solidFill>
              <a:srgbClr val="FFCC00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83"/>
                </a:lnSpc>
              </a:pPr>
              <a:endParaRPr/>
            </a:p>
          </p:txBody>
        </p:sp>
      </p:grpSp>
      <p:sp>
        <p:nvSpPr>
          <p:cNvPr id="6" name="AutoShape 6"/>
          <p:cNvSpPr/>
          <p:nvPr/>
        </p:nvSpPr>
        <p:spPr>
          <a:xfrm rot="-5400000">
            <a:off x="-502971" y="6437473"/>
            <a:ext cx="3110966" cy="0"/>
          </a:xfrm>
          <a:prstGeom prst="line">
            <a:avLst/>
          </a:prstGeom>
          <a:ln w="476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7" name="Group 7"/>
          <p:cNvGrpSpPr/>
          <p:nvPr/>
        </p:nvGrpSpPr>
        <p:grpSpPr>
          <a:xfrm>
            <a:off x="2263766" y="4253706"/>
            <a:ext cx="4293498" cy="4293498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700"/>
                </a:lnSpc>
                <a:spcBef>
                  <a:spcPct val="0"/>
                </a:spcBef>
              </a:pPr>
              <a:endParaRPr>
                <a:latin typeface="Amasis MT Pro Medium" panose="02040604050005020304" pitchFamily="18" charset="0"/>
              </a:endParaRP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2358060" y="4348000"/>
            <a:ext cx="4104909" cy="4104909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CC00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700"/>
                </a:lnSpc>
                <a:spcBef>
                  <a:spcPct val="0"/>
                </a:spcBef>
              </a:pPr>
              <a:endParaRPr>
                <a:latin typeface="Amasis MT Pro Medium" panose="02040604050005020304" pitchFamily="18" charset="0"/>
              </a:endParaRP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6999088" y="4253706"/>
            <a:ext cx="4293498" cy="4293498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700"/>
                </a:lnSpc>
                <a:spcBef>
                  <a:spcPct val="0"/>
                </a:spcBef>
              </a:pPr>
              <a:endParaRPr>
                <a:latin typeface="Amasis MT Pro Medium" panose="02040604050005020304" pitchFamily="18" charset="0"/>
              </a:endParaRP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7093382" y="4348000"/>
            <a:ext cx="4104909" cy="4104909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CC00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700"/>
                </a:lnSpc>
                <a:spcBef>
                  <a:spcPct val="0"/>
                </a:spcBef>
              </a:pPr>
              <a:endParaRPr>
                <a:latin typeface="Amasis MT Pro Medium" panose="02040604050005020304" pitchFamily="18" charset="0"/>
              </a:endParaRP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1730736" y="4253706"/>
            <a:ext cx="4293498" cy="4293498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700"/>
                </a:lnSpc>
                <a:spcBef>
                  <a:spcPct val="0"/>
                </a:spcBef>
              </a:pPr>
              <a:endParaRPr>
                <a:latin typeface="Amasis MT Pro Medium" panose="02040604050005020304" pitchFamily="18" charset="0"/>
              </a:endParaRP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1825030" y="4348000"/>
            <a:ext cx="4104909" cy="4104909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CC00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700"/>
                </a:lnSpc>
                <a:spcBef>
                  <a:spcPct val="0"/>
                </a:spcBef>
              </a:pPr>
              <a:endParaRPr>
                <a:latin typeface="Amasis MT Pro Medium" panose="02040604050005020304" pitchFamily="18" charset="0"/>
              </a:endParaRPr>
            </a:p>
          </p:txBody>
        </p:sp>
      </p:grpSp>
      <p:pic>
        <p:nvPicPr>
          <p:cNvPr id="25" name="Picture 2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5400000">
            <a:off x="17458753" y="9092924"/>
            <a:ext cx="824403" cy="136026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3408844" y="5066510"/>
            <a:ext cx="2003341" cy="2667888"/>
          </a:xfrm>
          <a:prstGeom prst="rect">
            <a:avLst/>
          </a:prstGeom>
        </p:spPr>
      </p:pic>
      <p:sp>
        <p:nvSpPr>
          <p:cNvPr id="27" name="TextBox 27"/>
          <p:cNvSpPr txBox="1"/>
          <p:nvPr/>
        </p:nvSpPr>
        <p:spPr>
          <a:xfrm>
            <a:off x="2568560" y="1123950"/>
            <a:ext cx="13025671" cy="12596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15"/>
              </a:lnSpc>
            </a:pPr>
            <a:r>
              <a:rPr lang="en-US" sz="8903" dirty="0" err="1">
                <a:solidFill>
                  <a:srgbClr val="FCD904"/>
                </a:solidFill>
                <a:latin typeface="Amasis MT Pro Medium" panose="02040604050005020304" pitchFamily="18" charset="0"/>
              </a:rPr>
              <a:t>Sito</a:t>
            </a:r>
            <a:r>
              <a:rPr lang="en-US" sz="8903" dirty="0">
                <a:solidFill>
                  <a:srgbClr val="FCD904"/>
                </a:solidFill>
                <a:latin typeface="Amasis MT Pro Medium" panose="02040604050005020304" pitchFamily="18" charset="0"/>
              </a:rPr>
              <a:t> Web </a:t>
            </a:r>
            <a:r>
              <a:rPr lang="en-US" sz="8903" dirty="0">
                <a:solidFill>
                  <a:srgbClr val="F5E79D"/>
                </a:solidFill>
                <a:latin typeface="Amasis MT Pro Medium" panose="02040604050005020304" pitchFamily="18" charset="0"/>
              </a:rPr>
              <a:t>vs</a:t>
            </a:r>
            <a:r>
              <a:rPr lang="en-US" sz="8903" dirty="0">
                <a:solidFill>
                  <a:srgbClr val="FCD904"/>
                </a:solidFill>
                <a:latin typeface="Amasis MT Pro Medium" panose="02040604050005020304" pitchFamily="18" charset="0"/>
              </a:rPr>
              <a:t> </a:t>
            </a:r>
            <a:r>
              <a:rPr lang="en-US" sz="8903" dirty="0" err="1">
                <a:solidFill>
                  <a:srgbClr val="FCD904"/>
                </a:solidFill>
                <a:latin typeface="Amasis MT Pro Medium" panose="02040604050005020304" pitchFamily="18" charset="0"/>
              </a:rPr>
              <a:t>Applicazione</a:t>
            </a:r>
            <a:r>
              <a:rPr lang="en-US" sz="8903" dirty="0">
                <a:solidFill>
                  <a:srgbClr val="FCD904"/>
                </a:solidFill>
                <a:latin typeface="Amasis MT Pro Medium" panose="02040604050005020304" pitchFamily="18" charset="0"/>
              </a:rPr>
              <a:t> </a:t>
            </a:r>
          </a:p>
        </p:txBody>
      </p:sp>
      <p:sp>
        <p:nvSpPr>
          <p:cNvPr id="28" name="TextBox 28"/>
          <p:cNvSpPr txBox="1"/>
          <p:nvPr/>
        </p:nvSpPr>
        <p:spPr>
          <a:xfrm rot="-5400000">
            <a:off x="-1021618" y="2405694"/>
            <a:ext cx="4033677" cy="4110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83"/>
              </a:lnSpc>
              <a:spcBef>
                <a:spcPct val="0"/>
              </a:spcBef>
            </a:pPr>
            <a:endParaRPr>
              <a:latin typeface="Amasis MT Pro Medium" panose="02040604050005020304" pitchFamily="18" charset="0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2026762" y="8725594"/>
            <a:ext cx="4767505" cy="10653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81"/>
              </a:lnSpc>
              <a:spcBef>
                <a:spcPct val="0"/>
              </a:spcBef>
            </a:pPr>
            <a:r>
              <a:rPr lang="en-US" sz="3058">
                <a:solidFill>
                  <a:srgbClr val="000000"/>
                </a:solidFill>
                <a:latin typeface="Amasis MT Pro Medium" panose="02040604050005020304" pitchFamily="18" charset="0"/>
              </a:rPr>
              <a:t>Nessun utilizzo dello spazio del dispositivo 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6760247" y="8725594"/>
            <a:ext cx="4767505" cy="10587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81"/>
              </a:lnSpc>
              <a:spcBef>
                <a:spcPct val="0"/>
              </a:spcBef>
            </a:pPr>
            <a:r>
              <a:rPr lang="en-US" sz="3058" dirty="0">
                <a:solidFill>
                  <a:srgbClr val="000000"/>
                </a:solidFill>
                <a:latin typeface="Amasis MT Pro Medium" panose="02040604050005020304" pitchFamily="18" charset="0"/>
              </a:rPr>
              <a:t>ACCESSIBILE da tutti </a:t>
            </a:r>
            <a:r>
              <a:rPr lang="en-US" sz="3058" dirty="0" err="1">
                <a:solidFill>
                  <a:srgbClr val="000000"/>
                </a:solidFill>
                <a:latin typeface="Amasis MT Pro Medium" panose="02040604050005020304" pitchFamily="18" charset="0"/>
              </a:rPr>
              <a:t>i</a:t>
            </a:r>
            <a:r>
              <a:rPr lang="en-US" sz="3058" dirty="0">
                <a:solidFill>
                  <a:srgbClr val="000000"/>
                </a:solidFill>
                <a:latin typeface="Amasis MT Pro Medium" panose="02040604050005020304" pitchFamily="18" charset="0"/>
              </a:rPr>
              <a:t> </a:t>
            </a:r>
            <a:r>
              <a:rPr lang="en-US" sz="3058" dirty="0" err="1">
                <a:solidFill>
                  <a:srgbClr val="000000"/>
                </a:solidFill>
                <a:latin typeface="Amasis MT Pro Medium" panose="02040604050005020304" pitchFamily="18" charset="0"/>
              </a:rPr>
              <a:t>dispositivi</a:t>
            </a:r>
            <a:endParaRPr lang="en-US" sz="3058" dirty="0">
              <a:solidFill>
                <a:srgbClr val="000000"/>
              </a:solidFill>
              <a:latin typeface="Amasis MT Pro Medium" panose="02040604050005020304" pitchFamily="18" charset="0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11493732" y="8725594"/>
            <a:ext cx="4767505" cy="10587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81"/>
              </a:lnSpc>
              <a:spcBef>
                <a:spcPct val="0"/>
              </a:spcBef>
            </a:pPr>
            <a:r>
              <a:rPr lang="en-US" sz="3058" dirty="0" err="1">
                <a:solidFill>
                  <a:srgbClr val="000000"/>
                </a:solidFill>
                <a:latin typeface="Amasis MT Pro Medium" panose="02040604050005020304" pitchFamily="18" charset="0"/>
              </a:rPr>
              <a:t>Manutenzione</a:t>
            </a:r>
            <a:r>
              <a:rPr lang="en-US" sz="3058" dirty="0">
                <a:solidFill>
                  <a:srgbClr val="000000"/>
                </a:solidFill>
                <a:latin typeface="Amasis MT Pro Medium" panose="02040604050005020304" pitchFamily="18" charset="0"/>
              </a:rPr>
              <a:t> </a:t>
            </a:r>
          </a:p>
          <a:p>
            <a:pPr algn="ctr">
              <a:lnSpc>
                <a:spcPts val="4281"/>
              </a:lnSpc>
              <a:spcBef>
                <a:spcPct val="0"/>
              </a:spcBef>
            </a:pPr>
            <a:r>
              <a:rPr lang="en-US" sz="3058" dirty="0">
                <a:solidFill>
                  <a:srgbClr val="000000"/>
                </a:solidFill>
                <a:latin typeface="Amasis MT Pro Medium" panose="02040604050005020304" pitchFamily="18" charset="0"/>
              </a:rPr>
              <a:t>FACILE e VELOCE </a:t>
            </a:r>
          </a:p>
        </p:txBody>
      </p:sp>
      <p:pic>
        <p:nvPicPr>
          <p:cNvPr id="32" name="Picture 32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7580615" y="5738399"/>
            <a:ext cx="3168819" cy="1445774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12614474" y="5338784"/>
            <a:ext cx="2526022" cy="2245002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0" y="8774163"/>
            <a:ext cx="1512837" cy="1512837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2700000">
            <a:off x="3174765" y="3047971"/>
            <a:ext cx="19376492" cy="4191057"/>
            <a:chOff x="0" y="0"/>
            <a:chExt cx="7588051" cy="16412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588051" cy="1641265"/>
            </a:xfrm>
            <a:custGeom>
              <a:avLst/>
              <a:gdLst/>
              <a:ahLst/>
              <a:cxnLst/>
              <a:rect l="l" t="t" r="r" b="b"/>
              <a:pathLst>
                <a:path w="7588051" h="1641265">
                  <a:moveTo>
                    <a:pt x="0" y="0"/>
                  </a:moveTo>
                  <a:lnTo>
                    <a:pt x="7588051" y="0"/>
                  </a:lnTo>
                  <a:lnTo>
                    <a:pt x="7588051" y="1641265"/>
                  </a:lnTo>
                  <a:lnTo>
                    <a:pt x="0" y="1641265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4" name="AutoShape 4"/>
          <p:cNvSpPr/>
          <p:nvPr/>
        </p:nvSpPr>
        <p:spPr>
          <a:xfrm rot="-2700000">
            <a:off x="14578339" y="5072600"/>
            <a:ext cx="3893054" cy="0"/>
          </a:xfrm>
          <a:prstGeom prst="line">
            <a:avLst/>
          </a:prstGeom>
          <a:ln w="400050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7998625" y="1028700"/>
            <a:ext cx="8177581" cy="8177581"/>
            <a:chOff x="0" y="0"/>
            <a:chExt cx="6355080" cy="635508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FBD59"/>
            </a:solidFill>
          </p:spPr>
        </p:sp>
      </p:grpSp>
      <p:sp>
        <p:nvSpPr>
          <p:cNvPr id="7" name="AutoShape 7"/>
          <p:cNvSpPr/>
          <p:nvPr/>
        </p:nvSpPr>
        <p:spPr>
          <a:xfrm rot="-2700000">
            <a:off x="3091959" y="9279469"/>
            <a:ext cx="3893054" cy="0"/>
          </a:xfrm>
          <a:prstGeom prst="line">
            <a:avLst/>
          </a:prstGeom>
          <a:ln w="400050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8228295" y="1556195"/>
            <a:ext cx="7694676" cy="8229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9908656" y="2647317"/>
            <a:ext cx="1268633" cy="980019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9121876" y="4291407"/>
            <a:ext cx="1357169" cy="1379588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9698951" y="6337745"/>
            <a:ext cx="1478338" cy="1489509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984228" y="558111"/>
            <a:ext cx="5072835" cy="84279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099"/>
              </a:lnSpc>
            </a:pPr>
            <a:r>
              <a:rPr lang="en-US" sz="7928" dirty="0" err="1">
                <a:solidFill>
                  <a:srgbClr val="000000"/>
                </a:solidFill>
                <a:latin typeface="Amasis MT Pro Medium" panose="02040604050005020304" pitchFamily="18" charset="0"/>
              </a:rPr>
              <a:t>Perchè</a:t>
            </a:r>
            <a:r>
              <a:rPr lang="en-US" sz="7928" dirty="0">
                <a:solidFill>
                  <a:srgbClr val="000000"/>
                </a:solidFill>
                <a:latin typeface="Amasis MT Pro Medium" panose="02040604050005020304" pitchFamily="18" charset="0"/>
              </a:rPr>
              <a:t> il </a:t>
            </a:r>
            <a:r>
              <a:rPr lang="en-US" sz="7928" dirty="0" err="1">
                <a:solidFill>
                  <a:srgbClr val="000000"/>
                </a:solidFill>
                <a:latin typeface="Amasis MT Pro Medium" panose="02040604050005020304" pitchFamily="18" charset="0"/>
              </a:rPr>
              <a:t>cliente</a:t>
            </a:r>
            <a:r>
              <a:rPr lang="en-US" sz="7928" dirty="0">
                <a:solidFill>
                  <a:srgbClr val="000000"/>
                </a:solidFill>
                <a:latin typeface="Amasis MT Pro Medium" panose="02040604050005020304" pitchFamily="18" charset="0"/>
              </a:rPr>
              <a:t> </a:t>
            </a:r>
            <a:r>
              <a:rPr lang="en-US" sz="7928" dirty="0" err="1">
                <a:solidFill>
                  <a:srgbClr val="000000"/>
                </a:solidFill>
                <a:latin typeface="Amasis MT Pro Medium" panose="02040604050005020304" pitchFamily="18" charset="0"/>
              </a:rPr>
              <a:t>dovrebbe</a:t>
            </a:r>
            <a:r>
              <a:rPr lang="en-US" sz="7928" dirty="0">
                <a:solidFill>
                  <a:srgbClr val="000000"/>
                </a:solidFill>
                <a:latin typeface="Amasis MT Pro Medium" panose="02040604050005020304" pitchFamily="18" charset="0"/>
              </a:rPr>
              <a:t> </a:t>
            </a:r>
            <a:r>
              <a:rPr lang="en-US" sz="7928" dirty="0" err="1">
                <a:solidFill>
                  <a:srgbClr val="000000"/>
                </a:solidFill>
                <a:latin typeface="Amasis MT Pro Medium" panose="02040604050005020304" pitchFamily="18" charset="0"/>
              </a:rPr>
              <a:t>apprezzare</a:t>
            </a:r>
            <a:r>
              <a:rPr lang="en-US" sz="7928" dirty="0">
                <a:solidFill>
                  <a:srgbClr val="000000"/>
                </a:solidFill>
                <a:latin typeface="Amasis MT Pro Medium" panose="02040604050005020304" pitchFamily="18" charset="0"/>
              </a:rPr>
              <a:t> il nostro </a:t>
            </a:r>
            <a:r>
              <a:rPr lang="en-US" sz="7928" dirty="0" err="1">
                <a:solidFill>
                  <a:srgbClr val="000000"/>
                </a:solidFill>
                <a:latin typeface="Amasis MT Pro Medium" panose="02040604050005020304" pitchFamily="18" charset="0"/>
              </a:rPr>
              <a:t>servizio</a:t>
            </a:r>
            <a:r>
              <a:rPr lang="en-US" sz="7928" dirty="0">
                <a:solidFill>
                  <a:srgbClr val="000000"/>
                </a:solidFill>
                <a:latin typeface="Amasis MT Pro Medium" panose="02040604050005020304" pitchFamily="18" charset="0"/>
              </a:rPr>
              <a:t>? 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177289" y="2442636"/>
            <a:ext cx="3371445" cy="13131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20"/>
              </a:lnSpc>
            </a:pPr>
            <a:r>
              <a:rPr lang="en-US" sz="3800">
                <a:solidFill>
                  <a:srgbClr val="000000"/>
                </a:solidFill>
                <a:latin typeface="Amasis MT Pro Medium" panose="02040604050005020304" pitchFamily="18" charset="0"/>
              </a:rPr>
              <a:t>Pagamento veloce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701215" y="4286511"/>
            <a:ext cx="3371445" cy="13131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20"/>
              </a:lnSpc>
            </a:pPr>
            <a:r>
              <a:rPr lang="en-US" sz="3800">
                <a:solidFill>
                  <a:srgbClr val="000000"/>
                </a:solidFill>
                <a:latin typeface="Amasis MT Pro Medium" panose="02040604050005020304" pitchFamily="18" charset="0"/>
              </a:rPr>
              <a:t>Disponibilità garantita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052081" y="6387810"/>
            <a:ext cx="3371445" cy="13355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20"/>
              </a:lnSpc>
            </a:pPr>
            <a:r>
              <a:rPr lang="en-US" sz="3800" dirty="0" err="1">
                <a:solidFill>
                  <a:srgbClr val="000000"/>
                </a:solidFill>
                <a:latin typeface="Amasis MT Pro Medium" panose="02040604050005020304" pitchFamily="18" charset="0"/>
              </a:rPr>
              <a:t>Servizio</a:t>
            </a:r>
            <a:r>
              <a:rPr lang="en-US" sz="3800" dirty="0">
                <a:solidFill>
                  <a:srgbClr val="000000"/>
                </a:solidFill>
                <a:latin typeface="Amasis MT Pro Medium" panose="02040604050005020304" pitchFamily="18" charset="0"/>
              </a:rPr>
              <a:t> </a:t>
            </a:r>
            <a:r>
              <a:rPr lang="en-US" sz="3800" dirty="0" err="1">
                <a:solidFill>
                  <a:srgbClr val="000000"/>
                </a:solidFill>
                <a:latin typeface="Amasis MT Pro Medium" panose="02040604050005020304" pitchFamily="18" charset="0"/>
              </a:rPr>
              <a:t>più</a:t>
            </a:r>
            <a:r>
              <a:rPr lang="en-US" sz="3800" dirty="0">
                <a:solidFill>
                  <a:srgbClr val="000000"/>
                </a:solidFill>
                <a:latin typeface="Amasis MT Pro Medium" panose="02040604050005020304" pitchFamily="18" charset="0"/>
              </a:rPr>
              <a:t> </a:t>
            </a:r>
            <a:r>
              <a:rPr lang="en-US" sz="3800" dirty="0" err="1">
                <a:solidFill>
                  <a:srgbClr val="000000"/>
                </a:solidFill>
                <a:latin typeface="Amasis MT Pro Medium" panose="02040604050005020304" pitchFamily="18" charset="0"/>
              </a:rPr>
              <a:t>rapido</a:t>
            </a:r>
            <a:endParaRPr lang="en-US" sz="3800" dirty="0">
              <a:solidFill>
                <a:srgbClr val="000000"/>
              </a:solidFill>
              <a:latin typeface="Amasis MT Pro Medium" panose="02040604050005020304" pitchFamily="18" charset="0"/>
            </a:endParaRP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0" y="8774163"/>
            <a:ext cx="1512837" cy="1512837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222638"/>
            <a:ext cx="320040" cy="886072"/>
            <a:chOff x="0" y="0"/>
            <a:chExt cx="426720" cy="118143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6720" cy="1181481"/>
            </a:xfrm>
            <a:custGeom>
              <a:avLst/>
              <a:gdLst/>
              <a:ahLst/>
              <a:cxnLst/>
              <a:rect l="l" t="t" r="r" b="b"/>
              <a:pathLst>
                <a:path w="426720" h="1181481">
                  <a:moveTo>
                    <a:pt x="0" y="0"/>
                  </a:moveTo>
                  <a:lnTo>
                    <a:pt x="426720" y="0"/>
                  </a:lnTo>
                  <a:lnTo>
                    <a:pt x="426720" y="1181481"/>
                  </a:lnTo>
                  <a:lnTo>
                    <a:pt x="0" y="1181481"/>
                  </a:lnTo>
                  <a:close/>
                </a:path>
              </a:pathLst>
            </a:custGeom>
            <a:solidFill>
              <a:srgbClr val="2F2F2F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377190" y="222638"/>
            <a:ext cx="137160" cy="886072"/>
            <a:chOff x="0" y="0"/>
            <a:chExt cx="182880" cy="118143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82880" cy="1181481"/>
            </a:xfrm>
            <a:custGeom>
              <a:avLst/>
              <a:gdLst/>
              <a:ahLst/>
              <a:cxnLst/>
              <a:rect l="l" t="t" r="r" b="b"/>
              <a:pathLst>
                <a:path w="182880" h="1181481">
                  <a:moveTo>
                    <a:pt x="0" y="0"/>
                  </a:moveTo>
                  <a:lnTo>
                    <a:pt x="182880" y="0"/>
                  </a:lnTo>
                  <a:lnTo>
                    <a:pt x="182880" y="1181481"/>
                  </a:lnTo>
                  <a:lnTo>
                    <a:pt x="0" y="1181481"/>
                  </a:lnTo>
                  <a:close/>
                </a:path>
              </a:pathLst>
            </a:custGeom>
            <a:solidFill>
              <a:srgbClr val="FCD904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4553420" y="3313182"/>
            <a:ext cx="2834640" cy="491490"/>
            <a:chOff x="0" y="0"/>
            <a:chExt cx="3779520" cy="65532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779520" cy="655320"/>
            </a:xfrm>
            <a:custGeom>
              <a:avLst/>
              <a:gdLst/>
              <a:ahLst/>
              <a:cxnLst/>
              <a:rect l="l" t="t" r="r" b="b"/>
              <a:pathLst>
                <a:path w="3779520" h="655320">
                  <a:moveTo>
                    <a:pt x="0" y="0"/>
                  </a:moveTo>
                  <a:lnTo>
                    <a:pt x="3779520" y="0"/>
                  </a:lnTo>
                  <a:lnTo>
                    <a:pt x="3779520" y="655320"/>
                  </a:lnTo>
                  <a:lnTo>
                    <a:pt x="0" y="655320"/>
                  </a:lnTo>
                  <a:close/>
                </a:path>
              </a:pathLst>
            </a:custGeom>
            <a:solidFill>
              <a:srgbClr val="2F2F2F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4553420" y="3804672"/>
            <a:ext cx="2834640" cy="1005840"/>
            <a:chOff x="0" y="0"/>
            <a:chExt cx="3779520" cy="134112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779520" cy="1341120"/>
            </a:xfrm>
            <a:custGeom>
              <a:avLst/>
              <a:gdLst/>
              <a:ahLst/>
              <a:cxnLst/>
              <a:rect l="l" t="t" r="r" b="b"/>
              <a:pathLst>
                <a:path w="3779520" h="1341120">
                  <a:moveTo>
                    <a:pt x="0" y="0"/>
                  </a:moveTo>
                  <a:lnTo>
                    <a:pt x="3779520" y="0"/>
                  </a:lnTo>
                  <a:lnTo>
                    <a:pt x="3779520" y="1341120"/>
                  </a:lnTo>
                  <a:lnTo>
                    <a:pt x="0" y="1341120"/>
                  </a:lnTo>
                  <a:close/>
                </a:path>
              </a:pathLst>
            </a:custGeom>
            <a:solidFill>
              <a:srgbClr val="F2F2F2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7736674" y="3327128"/>
            <a:ext cx="2834640" cy="491490"/>
            <a:chOff x="0" y="0"/>
            <a:chExt cx="3779520" cy="65532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779520" cy="655320"/>
            </a:xfrm>
            <a:custGeom>
              <a:avLst/>
              <a:gdLst/>
              <a:ahLst/>
              <a:cxnLst/>
              <a:rect l="l" t="t" r="r" b="b"/>
              <a:pathLst>
                <a:path w="3779520" h="655320">
                  <a:moveTo>
                    <a:pt x="0" y="0"/>
                  </a:moveTo>
                  <a:lnTo>
                    <a:pt x="3779520" y="0"/>
                  </a:lnTo>
                  <a:lnTo>
                    <a:pt x="3779520" y="655320"/>
                  </a:lnTo>
                  <a:lnTo>
                    <a:pt x="0" y="655320"/>
                  </a:lnTo>
                  <a:close/>
                </a:path>
              </a:pathLst>
            </a:custGeom>
            <a:solidFill>
              <a:srgbClr val="2F2F2F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7736674" y="3818617"/>
            <a:ext cx="2834640" cy="1005840"/>
            <a:chOff x="0" y="0"/>
            <a:chExt cx="3779520" cy="134112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779520" cy="1341120"/>
            </a:xfrm>
            <a:custGeom>
              <a:avLst/>
              <a:gdLst/>
              <a:ahLst/>
              <a:cxnLst/>
              <a:rect l="l" t="t" r="r" b="b"/>
              <a:pathLst>
                <a:path w="3779520" h="1341120">
                  <a:moveTo>
                    <a:pt x="0" y="0"/>
                  </a:moveTo>
                  <a:lnTo>
                    <a:pt x="3779520" y="0"/>
                  </a:lnTo>
                  <a:lnTo>
                    <a:pt x="3779520" y="1341120"/>
                  </a:lnTo>
                  <a:lnTo>
                    <a:pt x="0" y="1341120"/>
                  </a:lnTo>
                  <a:close/>
                </a:path>
              </a:pathLst>
            </a:custGeom>
            <a:solidFill>
              <a:srgbClr val="F2F2F2"/>
            </a:solidFill>
          </p:spPr>
        </p:sp>
      </p:grpSp>
      <p:grpSp>
        <p:nvGrpSpPr>
          <p:cNvPr id="14" name="Group 14"/>
          <p:cNvGrpSpPr/>
          <p:nvPr/>
        </p:nvGrpSpPr>
        <p:grpSpPr>
          <a:xfrm>
            <a:off x="10925644" y="3327128"/>
            <a:ext cx="2834640" cy="491490"/>
            <a:chOff x="0" y="0"/>
            <a:chExt cx="3779520" cy="65532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3779520" cy="655320"/>
            </a:xfrm>
            <a:custGeom>
              <a:avLst/>
              <a:gdLst/>
              <a:ahLst/>
              <a:cxnLst/>
              <a:rect l="l" t="t" r="r" b="b"/>
              <a:pathLst>
                <a:path w="3779520" h="655320">
                  <a:moveTo>
                    <a:pt x="0" y="0"/>
                  </a:moveTo>
                  <a:lnTo>
                    <a:pt x="3779520" y="0"/>
                  </a:lnTo>
                  <a:lnTo>
                    <a:pt x="3779520" y="655320"/>
                  </a:lnTo>
                  <a:lnTo>
                    <a:pt x="0" y="655320"/>
                  </a:lnTo>
                  <a:close/>
                </a:path>
              </a:pathLst>
            </a:custGeom>
            <a:solidFill>
              <a:srgbClr val="2F2F2F"/>
            </a:solidFill>
          </p:spPr>
        </p:sp>
      </p:grpSp>
      <p:grpSp>
        <p:nvGrpSpPr>
          <p:cNvPr id="16" name="Group 16"/>
          <p:cNvGrpSpPr/>
          <p:nvPr/>
        </p:nvGrpSpPr>
        <p:grpSpPr>
          <a:xfrm>
            <a:off x="10925644" y="3818617"/>
            <a:ext cx="2834640" cy="1005840"/>
            <a:chOff x="0" y="0"/>
            <a:chExt cx="3779520" cy="134112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3779520" cy="1341120"/>
            </a:xfrm>
            <a:custGeom>
              <a:avLst/>
              <a:gdLst/>
              <a:ahLst/>
              <a:cxnLst/>
              <a:rect l="l" t="t" r="r" b="b"/>
              <a:pathLst>
                <a:path w="3779520" h="1341120">
                  <a:moveTo>
                    <a:pt x="0" y="0"/>
                  </a:moveTo>
                  <a:lnTo>
                    <a:pt x="3779520" y="0"/>
                  </a:lnTo>
                  <a:lnTo>
                    <a:pt x="3779520" y="1341120"/>
                  </a:lnTo>
                  <a:lnTo>
                    <a:pt x="0" y="1341120"/>
                  </a:lnTo>
                  <a:close/>
                </a:path>
              </a:pathLst>
            </a:custGeom>
            <a:solidFill>
              <a:srgbClr val="F2F2F2"/>
            </a:solidFill>
          </p:spPr>
        </p:sp>
      </p:grpSp>
      <p:grpSp>
        <p:nvGrpSpPr>
          <p:cNvPr id="18" name="Group 18"/>
          <p:cNvGrpSpPr/>
          <p:nvPr/>
        </p:nvGrpSpPr>
        <p:grpSpPr>
          <a:xfrm>
            <a:off x="6633131" y="7884220"/>
            <a:ext cx="5021771" cy="1053560"/>
            <a:chOff x="0" y="0"/>
            <a:chExt cx="6695695" cy="1404747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6695695" cy="1404747"/>
            </a:xfrm>
            <a:custGeom>
              <a:avLst/>
              <a:gdLst/>
              <a:ahLst/>
              <a:cxnLst/>
              <a:rect l="l" t="t" r="r" b="b"/>
              <a:pathLst>
                <a:path w="6695694" h="1404747">
                  <a:moveTo>
                    <a:pt x="0" y="0"/>
                  </a:moveTo>
                  <a:lnTo>
                    <a:pt x="6695694" y="0"/>
                  </a:lnTo>
                  <a:lnTo>
                    <a:pt x="6695694" y="1404747"/>
                  </a:lnTo>
                  <a:lnTo>
                    <a:pt x="0" y="1404747"/>
                  </a:lnTo>
                  <a:close/>
                </a:path>
              </a:pathLst>
            </a:custGeom>
            <a:solidFill>
              <a:srgbClr val="D83B01"/>
            </a:solidFill>
          </p:spPr>
        </p:sp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0" y="8293594"/>
            <a:ext cx="2231748" cy="2231748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2907335">
            <a:off x="5537562" y="5709363"/>
            <a:ext cx="2191136" cy="662819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>
            <a:off x="571500" y="586629"/>
            <a:ext cx="15378896" cy="589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08"/>
              </a:lnSpc>
            </a:pPr>
            <a:r>
              <a:rPr lang="en-US" sz="4800" dirty="0">
                <a:solidFill>
                  <a:srgbClr val="FCD904"/>
                </a:solidFill>
                <a:latin typeface="Amasis MT Pro Medium" panose="02040604050005020304" pitchFamily="18" charset="0"/>
                <a:ea typeface="Open Sans Extra Bold" panose="020B0604020202020204" charset="0"/>
                <a:cs typeface="Open Sans Extra Bold" panose="020B0604020202020204" charset="0"/>
              </a:rPr>
              <a:t>PROSPETTIVE DI SETTORE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5430321" y="3308598"/>
            <a:ext cx="1017449" cy="410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40"/>
              </a:lnSpc>
            </a:pPr>
            <a:r>
              <a:rPr lang="en-IT" sz="2800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~</a:t>
            </a:r>
            <a:r>
              <a:rPr lang="en-US" sz="2700" dirty="0">
                <a:solidFill>
                  <a:srgbClr val="FCD904"/>
                </a:solidFill>
                <a:latin typeface="Amasis MT Pro Medium" panose="02040604050005020304" pitchFamily="18" charset="0"/>
              </a:rPr>
              <a:t>1800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5007012" y="3966999"/>
            <a:ext cx="1864062" cy="638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2100" spc="31">
                <a:solidFill>
                  <a:srgbClr val="2F2F2F"/>
                </a:solidFill>
                <a:latin typeface="Amasis MT Pro Medium" panose="02040604050005020304" pitchFamily="18" charset="0"/>
              </a:rPr>
              <a:t>Alunni nella scuola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8728992" y="3322544"/>
            <a:ext cx="1024608" cy="4103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240"/>
              </a:lnSpc>
            </a:pPr>
            <a:r>
              <a:rPr lang="en-IT" sz="2800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~ </a:t>
            </a:r>
            <a:r>
              <a:rPr lang="en-US" sz="2700" dirty="0">
                <a:solidFill>
                  <a:srgbClr val="FCD904"/>
                </a:solidFill>
                <a:latin typeface="Amasis MT Pro Medium" panose="02040604050005020304" pitchFamily="18" charset="0"/>
              </a:rPr>
              <a:t>200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8190267" y="3980945"/>
            <a:ext cx="1864062" cy="638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2100" spc="31">
                <a:solidFill>
                  <a:srgbClr val="2F2F2F"/>
                </a:solidFill>
                <a:latin typeface="Amasis MT Pro Medium" panose="02040604050005020304" pitchFamily="18" charset="0"/>
              </a:rPr>
              <a:t>Personale scolastico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1540305" y="3322544"/>
            <a:ext cx="1392045" cy="8207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240"/>
              </a:lnSpc>
            </a:pPr>
            <a:r>
              <a:rPr lang="en-IT" sz="2800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~</a:t>
            </a:r>
            <a:r>
              <a:rPr lang="en-US" sz="2700" dirty="0">
                <a:solidFill>
                  <a:srgbClr val="FCD904"/>
                </a:solidFill>
                <a:latin typeface="Amasis MT Pro Medium" panose="02040604050005020304" pitchFamily="18" charset="0"/>
              </a:rPr>
              <a:t>60</a:t>
            </a:r>
          </a:p>
          <a:p>
            <a:pPr algn="ctr">
              <a:lnSpc>
                <a:spcPts val="3240"/>
              </a:lnSpc>
            </a:pPr>
            <a:endParaRPr lang="en-US" sz="2700" dirty="0">
              <a:solidFill>
                <a:srgbClr val="FCD904"/>
              </a:solidFill>
              <a:latin typeface="Amasis MT Pro Medium" panose="02040604050005020304" pitchFamily="18" charset="0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11379237" y="3980945"/>
            <a:ext cx="1864062" cy="638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2100" spc="31">
                <a:solidFill>
                  <a:srgbClr val="2F2F2F"/>
                </a:solidFill>
                <a:latin typeface="Amasis MT Pro Medium" panose="02040604050005020304" pitchFamily="18" charset="0"/>
              </a:rPr>
              <a:t>Collaboratori scolastici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6871074" y="8001421"/>
            <a:ext cx="4326047" cy="7722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80"/>
              </a:lnSpc>
            </a:pPr>
            <a:r>
              <a:rPr lang="en-US" sz="4800" dirty="0">
                <a:latin typeface="Amasis MT Pro Medium" panose="02040604050005020304" pitchFamily="18" charset="0"/>
              </a:rPr>
              <a:t>SUCCESSO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5553851" y="2528703"/>
            <a:ext cx="15378896" cy="6225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08"/>
              </a:lnSpc>
            </a:pPr>
            <a:r>
              <a:rPr lang="en-US" sz="4800" dirty="0">
                <a:solidFill>
                  <a:srgbClr val="FCD904"/>
                </a:solidFill>
                <a:latin typeface="HK Grotesk Pro Bold"/>
              </a:rPr>
              <a:t>2000+</a:t>
            </a:r>
            <a:r>
              <a:rPr lang="en-US" sz="4800" dirty="0">
                <a:solidFill>
                  <a:srgbClr val="D83B01"/>
                </a:solidFill>
                <a:latin typeface="HK Grotesk Pro Bold"/>
              </a:rPr>
              <a:t> </a:t>
            </a:r>
            <a:r>
              <a:rPr lang="en-US" sz="4800" dirty="0">
                <a:solidFill>
                  <a:srgbClr val="FFFFFF"/>
                </a:solidFill>
                <a:latin typeface="HK Grotesk Pro Bold"/>
              </a:rPr>
              <a:t>POTENZIALI</a:t>
            </a:r>
            <a:r>
              <a:rPr lang="en-US" sz="4800" dirty="0">
                <a:solidFill>
                  <a:srgbClr val="D83B01"/>
                </a:solidFill>
                <a:latin typeface="HK Grotesk Pro Bold"/>
              </a:rPr>
              <a:t> </a:t>
            </a:r>
            <a:r>
              <a:rPr lang="en-US" sz="4800" dirty="0">
                <a:solidFill>
                  <a:srgbClr val="FCD904"/>
                </a:solidFill>
                <a:latin typeface="HK Grotesk Pro Bold"/>
              </a:rPr>
              <a:t>CLIENTI</a:t>
            </a:r>
          </a:p>
        </p:txBody>
      </p:sp>
      <p:pic>
        <p:nvPicPr>
          <p:cNvPr id="31" name="Picture 3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5517406">
            <a:off x="8058426" y="5775848"/>
            <a:ext cx="2191136" cy="662819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7078631">
            <a:off x="10283669" y="5709363"/>
            <a:ext cx="2191136" cy="662819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9887B58E-41FC-6B61-EFD9-633CBCF772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11" name="Rettangolo 1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18662" y="-1"/>
            <a:ext cx="18288001" cy="10287001"/>
          </a:xfrm>
          <a:prstGeom prst="rect">
            <a:avLst/>
          </a:prstGeom>
          <a:solidFill>
            <a:schemeClr val="tx1">
              <a:lumMod val="85000"/>
              <a:lumOff val="15000"/>
              <a:alpha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800" dirty="0">
              <a:solidFill>
                <a:srgbClr val="FCD904"/>
              </a:solidFill>
            </a:endParaRPr>
          </a:p>
        </p:txBody>
      </p:sp>
      <p:sp>
        <p:nvSpPr>
          <p:cNvPr id="29" name="Casella di testo 28"/>
          <p:cNvSpPr txBox="1"/>
          <p:nvPr/>
        </p:nvSpPr>
        <p:spPr>
          <a:xfrm>
            <a:off x="1447800" y="1398070"/>
            <a:ext cx="16306800" cy="978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lnSpc>
                <a:spcPct val="80000"/>
              </a:lnSpc>
            </a:pPr>
            <a:r>
              <a:rPr lang="it-IT" sz="7200" noProof="1">
                <a:solidFill>
                  <a:srgbClr val="FCD904"/>
                </a:solidFill>
                <a:latin typeface="Amasis MT Pro Medium" panose="02040604050005020304" pitchFamily="18" charset="0"/>
                <a:ea typeface="Open Sans Extra Bold" panose="020B0604020202020204" charset="0"/>
                <a:cs typeface="Open Sans Extra Bold" panose="020B0604020202020204" charset="0"/>
              </a:rPr>
              <a:t>PAGAMENTI ONLINE VS CONTANTI</a:t>
            </a:r>
          </a:p>
        </p:txBody>
      </p:sp>
      <p:sp>
        <p:nvSpPr>
          <p:cNvPr id="10" name="Rettangolo 9"/>
          <p:cNvSpPr/>
          <p:nvPr/>
        </p:nvSpPr>
        <p:spPr>
          <a:xfrm>
            <a:off x="1447800" y="2866928"/>
            <a:ext cx="15925800" cy="193899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it-IT" sz="3600" b="1" dirty="0">
                <a:solidFill>
                  <a:srgbClr val="F7F7F7"/>
                </a:solidFill>
                <a:latin typeface="Amasis MT Pro Medium" panose="02040604050005020304" pitchFamily="18" charset="0"/>
              </a:rPr>
              <a:t>Al Monnet, più </a:t>
            </a:r>
            <a:r>
              <a:rPr lang="it-IT" sz="4400" b="1" dirty="0">
                <a:solidFill>
                  <a:srgbClr val="F7F7F7"/>
                </a:solidFill>
                <a:latin typeface="Amasis MT Pro Medium" panose="02040604050005020304" pitchFamily="18" charset="0"/>
              </a:rPr>
              <a:t>70% </a:t>
            </a:r>
            <a:r>
              <a:rPr lang="it-IT" sz="3600" b="1" dirty="0">
                <a:solidFill>
                  <a:srgbClr val="F7F7F7"/>
                </a:solidFill>
                <a:latin typeface="Amasis MT Pro Medium" panose="02040604050005020304" pitchFamily="18" charset="0"/>
              </a:rPr>
              <a:t>ha scelto </a:t>
            </a:r>
            <a:r>
              <a:rPr lang="it-IT" sz="4400" b="1" dirty="0">
                <a:solidFill>
                  <a:srgbClr val="FCD904"/>
                </a:solidFill>
                <a:latin typeface="Amasis MT Pro Medium" panose="02040604050005020304" pitchFamily="18" charset="0"/>
              </a:rPr>
              <a:t>pagamenti elettronici</a:t>
            </a:r>
            <a:r>
              <a:rPr lang="it-IT" sz="3600" b="1" dirty="0">
                <a:solidFill>
                  <a:schemeClr val="bg1"/>
                </a:solidFill>
                <a:latin typeface="Amasis MT Pro Medium" panose="02040604050005020304" pitchFamily="18" charset="0"/>
              </a:rPr>
              <a:t>, </a:t>
            </a:r>
          </a:p>
          <a:p>
            <a:r>
              <a:rPr lang="it-IT" sz="3600" b="1" dirty="0">
                <a:solidFill>
                  <a:schemeClr val="bg1"/>
                </a:solidFill>
                <a:latin typeface="Amasis MT Pro Medium" panose="02040604050005020304" pitchFamily="18" charset="0"/>
              </a:rPr>
              <a:t>mentre </a:t>
            </a:r>
            <a:r>
              <a:rPr lang="it-IT" sz="3600" b="1" dirty="0">
                <a:solidFill>
                  <a:srgbClr val="F7F7F7"/>
                </a:solidFill>
                <a:latin typeface="Amasis MT Pro Medium" panose="02040604050005020304" pitchFamily="18" charset="0"/>
              </a:rPr>
              <a:t>soltanto il 18% degli intervistati ha indicato il contante, </a:t>
            </a:r>
          </a:p>
          <a:p>
            <a:r>
              <a:rPr lang="it-IT" sz="3600" b="1" dirty="0">
                <a:solidFill>
                  <a:srgbClr val="F7F7F7"/>
                </a:solidFill>
                <a:latin typeface="Amasis MT Pro Medium" panose="02040604050005020304" pitchFamily="18" charset="0"/>
              </a:rPr>
              <a:t>infine il restante 11%</a:t>
            </a:r>
            <a:r>
              <a:rPr lang="it-IT" sz="3200" b="1" dirty="0">
                <a:solidFill>
                  <a:srgbClr val="F7F7F7"/>
                </a:solidFill>
                <a:latin typeface="Amasis MT Pro Medium" panose="02040604050005020304" pitchFamily="18" charset="0"/>
              </a:rPr>
              <a:t> </a:t>
            </a:r>
            <a:r>
              <a:rPr lang="it-IT" sz="3600" b="1" dirty="0">
                <a:solidFill>
                  <a:srgbClr val="F7F7F7"/>
                </a:solidFill>
                <a:latin typeface="Amasis MT Pro Medium" panose="02040604050005020304" pitchFamily="18" charset="0"/>
              </a:rPr>
              <a:t>ha preferito non fare scelta netta</a:t>
            </a:r>
            <a:r>
              <a:rPr lang="it-IT" sz="3600" dirty="0">
                <a:solidFill>
                  <a:srgbClr val="F7F7F7"/>
                </a:solidFill>
                <a:latin typeface="Amasis MT Pro Medium" panose="02040604050005020304" pitchFamily="18" charset="0"/>
              </a:rPr>
              <a:t>.</a:t>
            </a:r>
          </a:p>
        </p:txBody>
      </p:sp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9F3820DA-290B-43AA-AA9C-82643FA3E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1"/>
              <a:t>Diapositiva 5</a:t>
            </a:r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565A9C6E-DC1B-4213-91C4-BF386B7F3E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8293595"/>
            <a:ext cx="2231748" cy="2231748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19B78892-E6CE-4EA8-5987-0FF67B76C6A1}"/>
              </a:ext>
            </a:extLst>
          </p:cNvPr>
          <p:cNvSpPr txBox="1"/>
          <p:nvPr/>
        </p:nvSpPr>
        <p:spPr>
          <a:xfrm>
            <a:off x="8305800" y="6402478"/>
            <a:ext cx="68961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 dirty="0">
                <a:solidFill>
                  <a:srgbClr val="F7F7F7"/>
                </a:solidFill>
                <a:latin typeface="Amasis MT Pro Medium" panose="02040604050005020304" pitchFamily="18" charset="0"/>
              </a:rPr>
              <a:t>I PAGAMENTI </a:t>
            </a:r>
            <a:r>
              <a:rPr lang="it-IT" sz="4400" b="1" dirty="0">
                <a:solidFill>
                  <a:srgbClr val="FCD904"/>
                </a:solidFill>
                <a:latin typeface="Amasis MT Pro Medium" panose="02040604050005020304" pitchFamily="18" charset="0"/>
              </a:rPr>
              <a:t>SMART</a:t>
            </a:r>
            <a:r>
              <a:rPr lang="it-IT" sz="4400" b="1" dirty="0">
                <a:solidFill>
                  <a:srgbClr val="F7F7F7"/>
                </a:solidFill>
                <a:latin typeface="Amasis MT Pro Medium" panose="02040604050005020304" pitchFamily="18" charset="0"/>
              </a:rPr>
              <a:t> SONO IL </a:t>
            </a:r>
            <a:r>
              <a:rPr lang="it-IT" sz="4400" b="1" dirty="0">
                <a:solidFill>
                  <a:srgbClr val="FCD904"/>
                </a:solidFill>
                <a:latin typeface="Amasis MT Pro Medium" panose="02040604050005020304" pitchFamily="18" charset="0"/>
              </a:rPr>
              <a:t>FUTURO !</a:t>
            </a:r>
            <a:endParaRPr lang="it-IT" sz="4400" dirty="0">
              <a:solidFill>
                <a:srgbClr val="FCD904"/>
              </a:solidFill>
              <a:latin typeface="Amasis MT Pro Medium" panose="02040604050005020304" pitchFamily="18" charset="0"/>
            </a:endParaRPr>
          </a:p>
          <a:p>
            <a:endParaRPr lang="it-IT" sz="4400" dirty="0">
              <a:latin typeface="Amasis MT Pro Medium" panose="02040604050005020304" pitchFamily="18" charset="0"/>
            </a:endParaRPr>
          </a:p>
        </p:txBody>
      </p:sp>
      <p:pic>
        <p:nvPicPr>
          <p:cNvPr id="17" name="Picture 16" descr="Graphical user interface&#10;&#10;Description automatically generated">
            <a:extLst>
              <a:ext uri="{FF2B5EF4-FFF2-40B4-BE49-F238E27FC236}">
                <a16:creationId xmlns:a16="http://schemas.microsoft.com/office/drawing/2014/main" id="{6C059E4D-25F0-2648-A3A8-8E69DEBFAC1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14" t="25273" r="35294" b="24183"/>
          <a:stretch/>
        </p:blipFill>
        <p:spPr>
          <a:xfrm>
            <a:off x="5069414" y="5532048"/>
            <a:ext cx="3588389" cy="3356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4356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10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224</TotalTime>
  <Words>352</Words>
  <Application>Microsoft Office PowerPoint</Application>
  <PresentationFormat>Personalizzato</PresentationFormat>
  <Paragraphs>131</Paragraphs>
  <Slides>13</Slides>
  <Notes>13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9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13</vt:i4>
      </vt:variant>
    </vt:vector>
  </HeadingPairs>
  <TitlesOfParts>
    <vt:vector size="23" baseType="lpstr">
      <vt:lpstr>Arimo Bold</vt:lpstr>
      <vt:lpstr>Arial</vt:lpstr>
      <vt:lpstr>Calibri</vt:lpstr>
      <vt:lpstr>Amasis MT Pro Medium</vt:lpstr>
      <vt:lpstr>HK Grotesk Pro Bold</vt:lpstr>
      <vt:lpstr>Baskerville Old Face</vt:lpstr>
      <vt:lpstr>Arial</vt:lpstr>
      <vt:lpstr>Montserrat</vt:lpstr>
      <vt:lpstr>Open Sans Extra Bold</vt:lpstr>
      <vt:lpstr>Office Theme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Diapositiva 5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BarBooking</dc:title>
  <cp:lastModifiedBy>Gioia Bertin</cp:lastModifiedBy>
  <cp:revision>14</cp:revision>
  <dcterms:created xsi:type="dcterms:W3CDTF">2006-08-16T00:00:00Z</dcterms:created>
  <dcterms:modified xsi:type="dcterms:W3CDTF">2023-02-21T08:16:48Z</dcterms:modified>
  <dc:identifier>DAFZB4zmQPg</dc:identifier>
</cp:coreProperties>
</file>